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0"/>
  </p:notesMasterIdLst>
  <p:handoutMasterIdLst>
    <p:handoutMasterId r:id="rId161"/>
  </p:handoutMasterIdLst>
  <p:sldIdLst>
    <p:sldId id="267" r:id="rId3"/>
    <p:sldId id="281" r:id="rId4"/>
    <p:sldId id="457" r:id="rId5"/>
    <p:sldId id="282" r:id="rId6"/>
    <p:sldId id="283" r:id="rId7"/>
    <p:sldId id="437" r:id="rId8"/>
    <p:sldId id="471" r:id="rId9"/>
    <p:sldId id="472" r:id="rId10"/>
    <p:sldId id="464" r:id="rId11"/>
    <p:sldId id="473" r:id="rId12"/>
    <p:sldId id="466" r:id="rId13"/>
    <p:sldId id="467" r:id="rId14"/>
    <p:sldId id="474" r:id="rId15"/>
    <p:sldId id="469" r:id="rId16"/>
    <p:sldId id="475" r:id="rId17"/>
    <p:sldId id="434" r:id="rId18"/>
    <p:sldId id="439" r:id="rId19"/>
    <p:sldId id="290" r:id="rId20"/>
    <p:sldId id="292" r:id="rId21"/>
    <p:sldId id="293" r:id="rId22"/>
    <p:sldId id="294"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435" r:id="rId54"/>
    <p:sldId id="328" r:id="rId55"/>
    <p:sldId id="329" r:id="rId56"/>
    <p:sldId id="326" r:id="rId57"/>
    <p:sldId id="327" r:id="rId58"/>
    <p:sldId id="330" r:id="rId59"/>
    <p:sldId id="331" r:id="rId60"/>
    <p:sldId id="332" r:id="rId61"/>
    <p:sldId id="458" r:id="rId62"/>
    <p:sldId id="334" r:id="rId63"/>
    <p:sldId id="336" r:id="rId64"/>
    <p:sldId id="337" r:id="rId65"/>
    <p:sldId id="341" r:id="rId66"/>
    <p:sldId id="342" r:id="rId67"/>
    <p:sldId id="344" r:id="rId68"/>
    <p:sldId id="345" r:id="rId69"/>
    <p:sldId id="346" r:id="rId70"/>
    <p:sldId id="347" r:id="rId71"/>
    <p:sldId id="348" r:id="rId72"/>
    <p:sldId id="349" r:id="rId73"/>
    <p:sldId id="350" r:id="rId74"/>
    <p:sldId id="295"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436" r:id="rId91"/>
    <p:sldId id="366" r:id="rId92"/>
    <p:sldId id="367" r:id="rId93"/>
    <p:sldId id="369" r:id="rId94"/>
    <p:sldId id="370" r:id="rId95"/>
    <p:sldId id="371" r:id="rId96"/>
    <p:sldId id="459" r:id="rId97"/>
    <p:sldId id="374" r:id="rId98"/>
    <p:sldId id="460" r:id="rId99"/>
    <p:sldId id="375" r:id="rId100"/>
    <p:sldId id="372" r:id="rId101"/>
    <p:sldId id="368" r:id="rId102"/>
    <p:sldId id="376" r:id="rId103"/>
    <p:sldId id="461" r:id="rId104"/>
    <p:sldId id="377" r:id="rId105"/>
    <p:sldId id="378" r:id="rId106"/>
    <p:sldId id="379" r:id="rId107"/>
    <p:sldId id="383" r:id="rId108"/>
    <p:sldId id="382" r:id="rId109"/>
    <p:sldId id="384" r:id="rId110"/>
    <p:sldId id="381" r:id="rId111"/>
    <p:sldId id="385" r:id="rId112"/>
    <p:sldId id="386" r:id="rId113"/>
    <p:sldId id="387" r:id="rId114"/>
    <p:sldId id="388" r:id="rId115"/>
    <p:sldId id="389" r:id="rId116"/>
    <p:sldId id="390" r:id="rId117"/>
    <p:sldId id="440" r:id="rId118"/>
    <p:sldId id="441" r:id="rId119"/>
    <p:sldId id="451" r:id="rId120"/>
    <p:sldId id="443" r:id="rId121"/>
    <p:sldId id="450" r:id="rId122"/>
    <p:sldId id="453" r:id="rId123"/>
    <p:sldId id="455" r:id="rId124"/>
    <p:sldId id="456" r:id="rId125"/>
    <p:sldId id="444" r:id="rId126"/>
    <p:sldId id="452" r:id="rId127"/>
    <p:sldId id="447" r:id="rId128"/>
    <p:sldId id="454" r:id="rId129"/>
    <p:sldId id="448" r:id="rId130"/>
    <p:sldId id="449" r:id="rId131"/>
    <p:sldId id="401" r:id="rId132"/>
    <p:sldId id="402" r:id="rId133"/>
    <p:sldId id="403" r:id="rId134"/>
    <p:sldId id="404" r:id="rId135"/>
    <p:sldId id="405" r:id="rId136"/>
    <p:sldId id="406" r:id="rId137"/>
    <p:sldId id="407" r:id="rId138"/>
    <p:sldId id="408" r:id="rId139"/>
    <p:sldId id="410" r:id="rId140"/>
    <p:sldId id="414"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 id="430" r:id="rId156"/>
    <p:sldId id="431" r:id="rId157"/>
    <p:sldId id="432" r:id="rId158"/>
    <p:sldId id="433" r:id="rId1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CC"/>
    <a:srgbClr val="FFFFFF"/>
    <a:srgbClr val="00CC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p:cViewPr>
        <p:scale>
          <a:sx n="70" d="100"/>
          <a:sy n="70" d="100"/>
        </p:scale>
        <p:origin x="660" y="84"/>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presProps" Target="presProps.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1602E-9C80-4030-81A6-9AE1711A59C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4788DFC-8B1E-4F96-ADA1-31D4FA4B8824}">
      <dgm:prSet phldrT="[Text]"/>
      <dgm:spPr/>
      <dgm:t>
        <a:bodyPr/>
        <a:lstStyle/>
        <a:p>
          <a:r>
            <a:rPr lang="en-IN" dirty="0" smtClean="0"/>
            <a:t>Gender</a:t>
          </a:r>
          <a:endParaRPr lang="en-US" dirty="0"/>
        </a:p>
      </dgm:t>
    </dgm:pt>
    <dgm:pt modelId="{FD55FC10-2CC0-4B1A-84C0-25DA9069AD3E}" type="parTrans" cxnId="{8B8BCA52-1F18-44A6-8631-1A0CC13FD67A}">
      <dgm:prSet/>
      <dgm:spPr/>
      <dgm:t>
        <a:bodyPr/>
        <a:lstStyle/>
        <a:p>
          <a:endParaRPr lang="en-US"/>
        </a:p>
      </dgm:t>
    </dgm:pt>
    <dgm:pt modelId="{8D55AF82-1DBF-42B0-AA7A-62885FBA085C}" type="sibTrans" cxnId="{8B8BCA52-1F18-44A6-8631-1A0CC13FD67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sz="1400" dirty="0" smtClean="0"/>
            <a:t>In-migration/ Out-migration</a:t>
          </a:r>
          <a:endParaRPr lang="en-US" sz="1400" dirty="0" smtClean="0"/>
        </a:p>
        <a:p>
          <a:pPr defTabSz="1600200">
            <a:lnSpc>
              <a:spcPct val="90000"/>
            </a:lnSpc>
            <a:spcBef>
              <a:spcPct val="0"/>
            </a:spcBef>
            <a:spcAft>
              <a:spcPct val="35000"/>
            </a:spcAft>
          </a:pPr>
          <a:endParaRPr lang="en-US" sz="1400" dirty="0"/>
        </a:p>
      </dgm:t>
    </dgm:pt>
    <dgm:pt modelId="{93878B05-6D6F-4353-B4B1-E4AF663CBC78}">
      <dgm:prSet phldrT="[Text]"/>
      <dgm:spPr/>
      <dgm:t>
        <a:bodyPr/>
        <a:lstStyle/>
        <a:p>
          <a:r>
            <a:rPr lang="en-IN" dirty="0" smtClean="0"/>
            <a:t>High death rate</a:t>
          </a:r>
          <a:endParaRPr lang="en-US" dirty="0"/>
        </a:p>
      </dgm:t>
    </dgm:pt>
    <dgm:pt modelId="{B8F4EF1F-75DA-453C-98C2-04D0B6E9B3F2}" type="parTrans" cxnId="{7717D087-7A71-44BB-B1DA-0CD424A89580}">
      <dgm:prSet/>
      <dgm:spPr/>
      <dgm:t>
        <a:bodyPr/>
        <a:lstStyle/>
        <a:p>
          <a:endParaRPr lang="en-US"/>
        </a:p>
      </dgm:t>
    </dgm:pt>
    <dgm:pt modelId="{A6CDC4D6-FF90-45B9-B110-A430AA53053C}" type="sibTrans" cxnId="{7717D087-7A71-44BB-B1DA-0CD424A89580}">
      <dgm:prSet/>
      <dgm:spPr/>
      <dgm:t>
        <a:bodyPr/>
        <a:lstStyle/>
        <a:p>
          <a:endParaRPr lang="en-US"/>
        </a:p>
      </dgm:t>
    </dgm:pt>
    <dgm:pt modelId="{4325A177-1142-4464-9647-EABE4F41C3C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dirty="0" smtClean="0"/>
            <a:t>Student population</a:t>
          </a:r>
          <a:endParaRPr lang="en-US" dirty="0" smtClean="0"/>
        </a:p>
        <a:p>
          <a:pPr defTabSz="577850">
            <a:lnSpc>
              <a:spcPct val="90000"/>
            </a:lnSpc>
            <a:spcBef>
              <a:spcPct val="0"/>
            </a:spcBef>
            <a:spcAft>
              <a:spcPct val="35000"/>
            </a:spcAft>
          </a:pPr>
          <a:endParaRPr lang="en-US" dirty="0"/>
        </a:p>
      </dgm:t>
    </dgm:pt>
    <dgm:pt modelId="{8CD10D8E-53C1-4402-8BEB-EEF9562483BD}" type="parTrans" cxnId="{DC7851EE-CA6D-4269-B755-2EB47FC4A1FF}">
      <dgm:prSet/>
      <dgm:spPr/>
      <dgm:t>
        <a:bodyPr/>
        <a:lstStyle/>
        <a:p>
          <a:endParaRPr lang="en-US"/>
        </a:p>
      </dgm:t>
    </dgm:pt>
    <dgm:pt modelId="{4F4E94B2-67D1-424B-A0F0-5DEF4E268934}" type="sibTrans" cxnId="{DC7851EE-CA6D-4269-B755-2EB47FC4A1FF}">
      <dgm:prSet custT="1"/>
      <dgm:spPr/>
      <dgm:t>
        <a:bodyPr/>
        <a:lstStyle/>
        <a:p>
          <a:r>
            <a:rPr lang="en-IN" sz="1400" dirty="0" smtClean="0"/>
            <a:t>Change in the boundary of the part area; New habitation</a:t>
          </a:r>
          <a:endParaRPr lang="en-US" sz="1400" dirty="0"/>
        </a:p>
      </dgm:t>
    </dgm:pt>
    <dgm:pt modelId="{99BEB63A-5725-4386-94C4-BBFB15B75067}">
      <dgm:prSet phldrT="[Text]"/>
      <dgm:spPr/>
      <dgm:t>
        <a:bodyPr/>
        <a:lstStyle/>
        <a:p>
          <a:r>
            <a:rPr lang="en-IN" dirty="0" smtClean="0"/>
            <a:t>Industrial labour/ Agricultural Labour</a:t>
          </a:r>
          <a:endParaRPr lang="en-US" dirty="0"/>
        </a:p>
      </dgm:t>
    </dgm:pt>
    <dgm:pt modelId="{D09E2C53-3F76-4DC6-9B87-22BC78DDE2CE}" type="parTrans" cxnId="{51C6AB5F-7E1E-4A7F-BEE5-5A6ED9C94DA3}">
      <dgm:prSet/>
      <dgm:spPr/>
      <dgm:t>
        <a:bodyPr/>
        <a:lstStyle/>
        <a:p>
          <a:endParaRPr lang="en-US"/>
        </a:p>
      </dgm:t>
    </dgm:pt>
    <dgm:pt modelId="{1E9DB7A6-C817-4585-810C-B3B444BBE3A8}" type="sibTrans" cxnId="{51C6AB5F-7E1E-4A7F-BEE5-5A6ED9C94DA3}">
      <dgm:prSet/>
      <dgm:spPr/>
      <dgm:t>
        <a:bodyPr/>
        <a:lstStyle/>
        <a:p>
          <a:endParaRPr lang="en-US"/>
        </a:p>
      </dgm:t>
    </dgm:pt>
    <dgm:pt modelId="{E418DD79-E736-46CA-BBB0-5D112A2DD349}">
      <dgm:prSet phldrT="[Text]"/>
      <dgm:spPr/>
      <dgm:t>
        <a:bodyPr/>
        <a:lstStyle/>
        <a:p>
          <a:r>
            <a:rPr lang="en-IN" dirty="0" smtClean="0"/>
            <a:t>Apartments with access control</a:t>
          </a:r>
          <a:endParaRPr lang="en-US" dirty="0"/>
        </a:p>
      </dgm:t>
    </dgm:pt>
    <dgm:pt modelId="{199BBA61-748C-42E0-A12D-98CE5E6FB1C4}" type="parTrans" cxnId="{2C55FF88-7644-4C92-9F72-0D6BE0810A0B}">
      <dgm:prSet/>
      <dgm:spPr/>
      <dgm:t>
        <a:bodyPr/>
        <a:lstStyle/>
        <a:p>
          <a:endParaRPr lang="en-US"/>
        </a:p>
      </dgm:t>
    </dgm:pt>
    <dgm:pt modelId="{901386BC-0871-4637-BF6B-F18F70203809}" type="sibTrans" cxnId="{2C55FF88-7644-4C92-9F72-0D6BE0810A0B}">
      <dgm:prSet/>
      <dgm:spPr/>
      <dgm:t>
        <a:bodyPr/>
        <a:lstStyle/>
        <a:p>
          <a:r>
            <a:rPr lang="en-IN" dirty="0" smtClean="0"/>
            <a:t>Inaccessible areas – deeply forested, river crossing etc.; </a:t>
          </a:r>
          <a:endParaRPr lang="en-US" dirty="0"/>
        </a:p>
      </dgm:t>
    </dgm:pt>
    <dgm:pt modelId="{236BC535-5084-45DA-AEB4-924DDC88DA12}">
      <dgm:prSet phldrT="[Text]"/>
      <dgm:spPr/>
      <dgm:t>
        <a:bodyPr/>
        <a:lstStyle/>
        <a:p>
          <a:r>
            <a:rPr lang="en-IN" dirty="0" smtClean="0"/>
            <a:t>Absence of RWAs; Defunct Gram Sabha…</a:t>
          </a:r>
          <a:endParaRPr lang="en-US" dirty="0"/>
        </a:p>
      </dgm:t>
    </dgm:pt>
    <dgm:pt modelId="{5973014D-19AA-405E-BB21-B130FD6A8162}" type="parTrans" cxnId="{B2A9A757-D3A0-475A-A50B-195482BE25B3}">
      <dgm:prSet/>
      <dgm:spPr/>
      <dgm:t>
        <a:bodyPr/>
        <a:lstStyle/>
        <a:p>
          <a:endParaRPr lang="en-US"/>
        </a:p>
      </dgm:t>
    </dgm:pt>
    <dgm:pt modelId="{86227D76-3E7A-4620-B152-4E14559D30C1}" type="sibTrans" cxnId="{B2A9A757-D3A0-475A-A50B-195482BE25B3}">
      <dgm:prSet/>
      <dgm:spPr/>
      <dgm:t>
        <a:bodyPr/>
        <a:lstStyle/>
        <a:p>
          <a:endParaRPr lang="en-US"/>
        </a:p>
      </dgm:t>
    </dgm:pt>
    <dgm:pt modelId="{FA485602-FC1C-41E3-B84C-2BF0620A3E6E}" type="pres">
      <dgm:prSet presAssocID="{29F1602E-9C80-4030-81A6-9AE1711A59C5}" presName="Name0" presStyleCnt="0">
        <dgm:presLayoutVars>
          <dgm:chMax/>
          <dgm:chPref/>
          <dgm:dir/>
          <dgm:animLvl val="lvl"/>
        </dgm:presLayoutVars>
      </dgm:prSet>
      <dgm:spPr/>
      <dgm:t>
        <a:bodyPr/>
        <a:lstStyle/>
        <a:p>
          <a:endParaRPr lang="en-IN"/>
        </a:p>
      </dgm:t>
    </dgm:pt>
    <dgm:pt modelId="{C21467D5-26AB-420C-A903-76E95DF4E278}" type="pres">
      <dgm:prSet presAssocID="{D4788DFC-8B1E-4F96-ADA1-31D4FA4B8824}" presName="composite" presStyleCnt="0"/>
      <dgm:spPr/>
    </dgm:pt>
    <dgm:pt modelId="{72622E8A-5BC6-466C-9878-BF94EE8104AE}" type="pres">
      <dgm:prSet presAssocID="{D4788DFC-8B1E-4F96-ADA1-31D4FA4B8824}" presName="Parent1" presStyleLbl="node1" presStyleIdx="0" presStyleCnt="6">
        <dgm:presLayoutVars>
          <dgm:chMax val="1"/>
          <dgm:chPref val="1"/>
          <dgm:bulletEnabled val="1"/>
        </dgm:presLayoutVars>
      </dgm:prSet>
      <dgm:spPr/>
      <dgm:t>
        <a:bodyPr/>
        <a:lstStyle/>
        <a:p>
          <a:endParaRPr lang="en-IN"/>
        </a:p>
      </dgm:t>
    </dgm:pt>
    <dgm:pt modelId="{A1C4EE86-3BE7-4EFD-B502-6F791869B20D}" type="pres">
      <dgm:prSet presAssocID="{D4788DFC-8B1E-4F96-ADA1-31D4FA4B8824}" presName="Childtext1" presStyleLbl="revTx" presStyleIdx="0" presStyleCnt="3">
        <dgm:presLayoutVars>
          <dgm:chMax val="0"/>
          <dgm:chPref val="0"/>
          <dgm:bulletEnabled val="1"/>
        </dgm:presLayoutVars>
      </dgm:prSet>
      <dgm:spPr/>
      <dgm:t>
        <a:bodyPr/>
        <a:lstStyle/>
        <a:p>
          <a:endParaRPr lang="en-IN"/>
        </a:p>
      </dgm:t>
    </dgm:pt>
    <dgm:pt modelId="{34CED37E-90DB-4DDC-99D9-7710C6433039}" type="pres">
      <dgm:prSet presAssocID="{D4788DFC-8B1E-4F96-ADA1-31D4FA4B8824}" presName="BalanceSpacing" presStyleCnt="0"/>
      <dgm:spPr/>
    </dgm:pt>
    <dgm:pt modelId="{37828A12-73C9-4BED-9A74-97178184CA88}" type="pres">
      <dgm:prSet presAssocID="{D4788DFC-8B1E-4F96-ADA1-31D4FA4B8824}" presName="BalanceSpacing1" presStyleCnt="0"/>
      <dgm:spPr/>
    </dgm:pt>
    <dgm:pt modelId="{B58269F7-EED7-455C-9663-97B67FE9E123}" type="pres">
      <dgm:prSet presAssocID="{8D55AF82-1DBF-42B0-AA7A-62885FBA085C}" presName="Accent1Text" presStyleLbl="node1" presStyleIdx="1" presStyleCnt="6"/>
      <dgm:spPr/>
      <dgm:t>
        <a:bodyPr/>
        <a:lstStyle/>
        <a:p>
          <a:endParaRPr lang="en-IN"/>
        </a:p>
      </dgm:t>
    </dgm:pt>
    <dgm:pt modelId="{E8AE3D92-BB1D-4C61-91FE-71C66DE9C057}" type="pres">
      <dgm:prSet presAssocID="{8D55AF82-1DBF-42B0-AA7A-62885FBA085C}" presName="spaceBetweenRectangles" presStyleCnt="0"/>
      <dgm:spPr/>
    </dgm:pt>
    <dgm:pt modelId="{D126F98E-FA26-402C-95C0-4BA9F023A514}" type="pres">
      <dgm:prSet presAssocID="{4325A177-1142-4464-9647-EABE4F41C3C0}" presName="composite" presStyleCnt="0"/>
      <dgm:spPr/>
    </dgm:pt>
    <dgm:pt modelId="{4B186BB3-A8B4-40B0-A481-F036FF3AEC48}" type="pres">
      <dgm:prSet presAssocID="{4325A177-1142-4464-9647-EABE4F41C3C0}" presName="Parent1" presStyleLbl="node1" presStyleIdx="2" presStyleCnt="6">
        <dgm:presLayoutVars>
          <dgm:chMax val="1"/>
          <dgm:chPref val="1"/>
          <dgm:bulletEnabled val="1"/>
        </dgm:presLayoutVars>
      </dgm:prSet>
      <dgm:spPr/>
      <dgm:t>
        <a:bodyPr/>
        <a:lstStyle/>
        <a:p>
          <a:endParaRPr lang="en-IN"/>
        </a:p>
      </dgm:t>
    </dgm:pt>
    <dgm:pt modelId="{FBDF9BCF-36FB-48A6-A4C4-9F394FECE69A}" type="pres">
      <dgm:prSet presAssocID="{4325A177-1142-4464-9647-EABE4F41C3C0}" presName="Childtext1" presStyleLbl="revTx" presStyleIdx="1" presStyleCnt="3">
        <dgm:presLayoutVars>
          <dgm:chMax val="0"/>
          <dgm:chPref val="0"/>
          <dgm:bulletEnabled val="1"/>
        </dgm:presLayoutVars>
      </dgm:prSet>
      <dgm:spPr/>
      <dgm:t>
        <a:bodyPr/>
        <a:lstStyle/>
        <a:p>
          <a:endParaRPr lang="en-IN"/>
        </a:p>
      </dgm:t>
    </dgm:pt>
    <dgm:pt modelId="{6F125179-44D1-4487-B8A1-D9733342C88C}" type="pres">
      <dgm:prSet presAssocID="{4325A177-1142-4464-9647-EABE4F41C3C0}" presName="BalanceSpacing" presStyleCnt="0"/>
      <dgm:spPr/>
    </dgm:pt>
    <dgm:pt modelId="{BEF4D077-6011-4F0C-81F3-15CB4F585900}" type="pres">
      <dgm:prSet presAssocID="{4325A177-1142-4464-9647-EABE4F41C3C0}" presName="BalanceSpacing1" presStyleCnt="0"/>
      <dgm:spPr/>
    </dgm:pt>
    <dgm:pt modelId="{085B6F74-84A1-4CCB-B981-00CFC34CBB81}" type="pres">
      <dgm:prSet presAssocID="{4F4E94B2-67D1-424B-A0F0-5DEF4E268934}" presName="Accent1Text" presStyleLbl="node1" presStyleIdx="3" presStyleCnt="6"/>
      <dgm:spPr/>
      <dgm:t>
        <a:bodyPr/>
        <a:lstStyle/>
        <a:p>
          <a:endParaRPr lang="en-US"/>
        </a:p>
      </dgm:t>
    </dgm:pt>
    <dgm:pt modelId="{69372DBF-5D60-4F60-886B-953439F42FA1}" type="pres">
      <dgm:prSet presAssocID="{4F4E94B2-67D1-424B-A0F0-5DEF4E268934}" presName="spaceBetweenRectangles" presStyleCnt="0"/>
      <dgm:spPr/>
    </dgm:pt>
    <dgm:pt modelId="{E6D80F48-96CE-4ED1-B72A-FB21B3BA589A}" type="pres">
      <dgm:prSet presAssocID="{E418DD79-E736-46CA-BBB0-5D112A2DD349}" presName="composite" presStyleCnt="0"/>
      <dgm:spPr/>
    </dgm:pt>
    <dgm:pt modelId="{8C10E327-98B8-4C8B-B1DD-F80DD62AF809}" type="pres">
      <dgm:prSet presAssocID="{E418DD79-E736-46CA-BBB0-5D112A2DD349}" presName="Parent1" presStyleLbl="node1" presStyleIdx="4" presStyleCnt="6">
        <dgm:presLayoutVars>
          <dgm:chMax val="1"/>
          <dgm:chPref val="1"/>
          <dgm:bulletEnabled val="1"/>
        </dgm:presLayoutVars>
      </dgm:prSet>
      <dgm:spPr/>
      <dgm:t>
        <a:bodyPr/>
        <a:lstStyle/>
        <a:p>
          <a:endParaRPr lang="en-IN"/>
        </a:p>
      </dgm:t>
    </dgm:pt>
    <dgm:pt modelId="{E95445C9-6B7E-4E01-B848-C58152C94779}" type="pres">
      <dgm:prSet presAssocID="{E418DD79-E736-46CA-BBB0-5D112A2DD349}" presName="Childtext1" presStyleLbl="revTx" presStyleIdx="2" presStyleCnt="3">
        <dgm:presLayoutVars>
          <dgm:chMax val="0"/>
          <dgm:chPref val="0"/>
          <dgm:bulletEnabled val="1"/>
        </dgm:presLayoutVars>
      </dgm:prSet>
      <dgm:spPr/>
      <dgm:t>
        <a:bodyPr/>
        <a:lstStyle/>
        <a:p>
          <a:endParaRPr lang="en-IN"/>
        </a:p>
      </dgm:t>
    </dgm:pt>
    <dgm:pt modelId="{C582CB9D-A806-43FF-95B8-FB984BCA5076}" type="pres">
      <dgm:prSet presAssocID="{E418DD79-E736-46CA-BBB0-5D112A2DD349}" presName="BalanceSpacing" presStyleCnt="0"/>
      <dgm:spPr/>
    </dgm:pt>
    <dgm:pt modelId="{1C7752FB-ED56-4DAE-B47B-F4DDB4A60C03}" type="pres">
      <dgm:prSet presAssocID="{E418DD79-E736-46CA-BBB0-5D112A2DD349}" presName="BalanceSpacing1" presStyleCnt="0"/>
      <dgm:spPr/>
    </dgm:pt>
    <dgm:pt modelId="{5CEDE446-5483-40FC-8C87-7F0230F5D187}" type="pres">
      <dgm:prSet presAssocID="{901386BC-0871-4637-BF6B-F18F70203809}" presName="Accent1Text" presStyleLbl="node1" presStyleIdx="5" presStyleCnt="6"/>
      <dgm:spPr/>
      <dgm:t>
        <a:bodyPr/>
        <a:lstStyle/>
        <a:p>
          <a:endParaRPr lang="en-IN"/>
        </a:p>
      </dgm:t>
    </dgm:pt>
  </dgm:ptLst>
  <dgm:cxnLst>
    <dgm:cxn modelId="{DC7851EE-CA6D-4269-B755-2EB47FC4A1FF}" srcId="{29F1602E-9C80-4030-81A6-9AE1711A59C5}" destId="{4325A177-1142-4464-9647-EABE4F41C3C0}" srcOrd="1" destOrd="0" parTransId="{8CD10D8E-53C1-4402-8BEB-EEF9562483BD}" sibTransId="{4F4E94B2-67D1-424B-A0F0-5DEF4E268934}"/>
    <dgm:cxn modelId="{0E76106D-0741-429B-9738-205AEE2240CF}" type="presOf" srcId="{93878B05-6D6F-4353-B4B1-E4AF663CBC78}" destId="{A1C4EE86-3BE7-4EFD-B502-6F791869B20D}" srcOrd="0" destOrd="0" presId="urn:microsoft.com/office/officeart/2008/layout/AlternatingHexagons"/>
    <dgm:cxn modelId="{422B14F5-AE8A-434E-BEA1-225E29DD54F6}" type="presOf" srcId="{99BEB63A-5725-4386-94C4-BBFB15B75067}" destId="{FBDF9BCF-36FB-48A6-A4C4-9F394FECE69A}" srcOrd="0" destOrd="0" presId="urn:microsoft.com/office/officeart/2008/layout/AlternatingHexagons"/>
    <dgm:cxn modelId="{37321596-28C7-4DD5-9312-72ABB10E0BB2}" type="presOf" srcId="{29F1602E-9C80-4030-81A6-9AE1711A59C5}" destId="{FA485602-FC1C-41E3-B84C-2BF0620A3E6E}" srcOrd="0" destOrd="0" presId="urn:microsoft.com/office/officeart/2008/layout/AlternatingHexagons"/>
    <dgm:cxn modelId="{51C6AB5F-7E1E-4A7F-BEE5-5A6ED9C94DA3}" srcId="{4325A177-1142-4464-9647-EABE4F41C3C0}" destId="{99BEB63A-5725-4386-94C4-BBFB15B75067}" srcOrd="0" destOrd="0" parTransId="{D09E2C53-3F76-4DC6-9B87-22BC78DDE2CE}" sibTransId="{1E9DB7A6-C817-4585-810C-B3B444BBE3A8}"/>
    <dgm:cxn modelId="{B2A9A757-D3A0-475A-A50B-195482BE25B3}" srcId="{E418DD79-E736-46CA-BBB0-5D112A2DD349}" destId="{236BC535-5084-45DA-AEB4-924DDC88DA12}" srcOrd="0" destOrd="0" parTransId="{5973014D-19AA-405E-BB21-B130FD6A8162}" sibTransId="{86227D76-3E7A-4620-B152-4E14559D30C1}"/>
    <dgm:cxn modelId="{C918F855-BD08-4C71-8516-37CBA1832E66}" type="presOf" srcId="{4325A177-1142-4464-9647-EABE4F41C3C0}" destId="{4B186BB3-A8B4-40B0-A481-F036FF3AEC48}" srcOrd="0" destOrd="0" presId="urn:microsoft.com/office/officeart/2008/layout/AlternatingHexagons"/>
    <dgm:cxn modelId="{4E5AB4E8-DAC3-4584-BDB8-D5AE041D380D}" type="presOf" srcId="{D4788DFC-8B1E-4F96-ADA1-31D4FA4B8824}" destId="{72622E8A-5BC6-466C-9878-BF94EE8104AE}" srcOrd="0" destOrd="0" presId="urn:microsoft.com/office/officeart/2008/layout/AlternatingHexagons"/>
    <dgm:cxn modelId="{B791C658-9634-4CDC-B671-B42F07FA82A9}" type="presOf" srcId="{8D55AF82-1DBF-42B0-AA7A-62885FBA085C}" destId="{B58269F7-EED7-455C-9663-97B67FE9E123}" srcOrd="0" destOrd="0" presId="urn:microsoft.com/office/officeart/2008/layout/AlternatingHexagons"/>
    <dgm:cxn modelId="{7717D087-7A71-44BB-B1DA-0CD424A89580}" srcId="{D4788DFC-8B1E-4F96-ADA1-31D4FA4B8824}" destId="{93878B05-6D6F-4353-B4B1-E4AF663CBC78}" srcOrd="0" destOrd="0" parTransId="{B8F4EF1F-75DA-453C-98C2-04D0B6E9B3F2}" sibTransId="{A6CDC4D6-FF90-45B9-B110-A430AA53053C}"/>
    <dgm:cxn modelId="{7BEC6FBE-6B81-4881-B7E5-39B1E08F0E09}" type="presOf" srcId="{4F4E94B2-67D1-424B-A0F0-5DEF4E268934}" destId="{085B6F74-84A1-4CCB-B981-00CFC34CBB81}" srcOrd="0" destOrd="0" presId="urn:microsoft.com/office/officeart/2008/layout/AlternatingHexagons"/>
    <dgm:cxn modelId="{93256963-73E9-48EF-BB09-2B4B521C3BF3}" type="presOf" srcId="{E418DD79-E736-46CA-BBB0-5D112A2DD349}" destId="{8C10E327-98B8-4C8B-B1DD-F80DD62AF809}" srcOrd="0" destOrd="0" presId="urn:microsoft.com/office/officeart/2008/layout/AlternatingHexagons"/>
    <dgm:cxn modelId="{59BDD8FC-3375-4101-9806-899BF386D276}" type="presOf" srcId="{236BC535-5084-45DA-AEB4-924DDC88DA12}" destId="{E95445C9-6B7E-4E01-B848-C58152C94779}" srcOrd="0" destOrd="0" presId="urn:microsoft.com/office/officeart/2008/layout/AlternatingHexagons"/>
    <dgm:cxn modelId="{EAD093EC-5562-49A5-AF22-732F9223D02B}" type="presOf" srcId="{901386BC-0871-4637-BF6B-F18F70203809}" destId="{5CEDE446-5483-40FC-8C87-7F0230F5D187}" srcOrd="0" destOrd="0" presId="urn:microsoft.com/office/officeart/2008/layout/AlternatingHexagons"/>
    <dgm:cxn modelId="{8B8BCA52-1F18-44A6-8631-1A0CC13FD67A}" srcId="{29F1602E-9C80-4030-81A6-9AE1711A59C5}" destId="{D4788DFC-8B1E-4F96-ADA1-31D4FA4B8824}" srcOrd="0" destOrd="0" parTransId="{FD55FC10-2CC0-4B1A-84C0-25DA9069AD3E}" sibTransId="{8D55AF82-1DBF-42B0-AA7A-62885FBA085C}"/>
    <dgm:cxn modelId="{2C55FF88-7644-4C92-9F72-0D6BE0810A0B}" srcId="{29F1602E-9C80-4030-81A6-9AE1711A59C5}" destId="{E418DD79-E736-46CA-BBB0-5D112A2DD349}" srcOrd="2" destOrd="0" parTransId="{199BBA61-748C-42E0-A12D-98CE5E6FB1C4}" sibTransId="{901386BC-0871-4637-BF6B-F18F70203809}"/>
    <dgm:cxn modelId="{21186194-5BB3-43D5-9BD9-D68F8AC5E628}" type="presParOf" srcId="{FA485602-FC1C-41E3-B84C-2BF0620A3E6E}" destId="{C21467D5-26AB-420C-A903-76E95DF4E278}" srcOrd="0" destOrd="0" presId="urn:microsoft.com/office/officeart/2008/layout/AlternatingHexagons"/>
    <dgm:cxn modelId="{7CDA7C4F-72FB-4C32-B775-A9FFF0E35C17}" type="presParOf" srcId="{C21467D5-26AB-420C-A903-76E95DF4E278}" destId="{72622E8A-5BC6-466C-9878-BF94EE8104AE}" srcOrd="0" destOrd="0" presId="urn:microsoft.com/office/officeart/2008/layout/AlternatingHexagons"/>
    <dgm:cxn modelId="{F008FBC5-EC90-44B7-AB62-8608C7561235}" type="presParOf" srcId="{C21467D5-26AB-420C-A903-76E95DF4E278}" destId="{A1C4EE86-3BE7-4EFD-B502-6F791869B20D}" srcOrd="1" destOrd="0" presId="urn:microsoft.com/office/officeart/2008/layout/AlternatingHexagons"/>
    <dgm:cxn modelId="{1003221D-6170-4883-AAAB-EF1ED5645305}" type="presParOf" srcId="{C21467D5-26AB-420C-A903-76E95DF4E278}" destId="{34CED37E-90DB-4DDC-99D9-7710C6433039}" srcOrd="2" destOrd="0" presId="urn:microsoft.com/office/officeart/2008/layout/AlternatingHexagons"/>
    <dgm:cxn modelId="{CA368819-4B55-4990-8F94-AF4782EAEA32}" type="presParOf" srcId="{C21467D5-26AB-420C-A903-76E95DF4E278}" destId="{37828A12-73C9-4BED-9A74-97178184CA88}" srcOrd="3" destOrd="0" presId="urn:microsoft.com/office/officeart/2008/layout/AlternatingHexagons"/>
    <dgm:cxn modelId="{DF371704-6341-4FB4-BD6E-39FD366139C6}" type="presParOf" srcId="{C21467D5-26AB-420C-A903-76E95DF4E278}" destId="{B58269F7-EED7-455C-9663-97B67FE9E123}" srcOrd="4" destOrd="0" presId="urn:microsoft.com/office/officeart/2008/layout/AlternatingHexagons"/>
    <dgm:cxn modelId="{204F455F-3BF9-409D-A97A-5AD348632438}" type="presParOf" srcId="{FA485602-FC1C-41E3-B84C-2BF0620A3E6E}" destId="{E8AE3D92-BB1D-4C61-91FE-71C66DE9C057}" srcOrd="1" destOrd="0" presId="urn:microsoft.com/office/officeart/2008/layout/AlternatingHexagons"/>
    <dgm:cxn modelId="{984382D3-42C7-419D-93D7-072EA0086D00}" type="presParOf" srcId="{FA485602-FC1C-41E3-B84C-2BF0620A3E6E}" destId="{D126F98E-FA26-402C-95C0-4BA9F023A514}" srcOrd="2" destOrd="0" presId="urn:microsoft.com/office/officeart/2008/layout/AlternatingHexagons"/>
    <dgm:cxn modelId="{5886D0C5-91F3-4D65-8CD6-38ABB004591B}" type="presParOf" srcId="{D126F98E-FA26-402C-95C0-4BA9F023A514}" destId="{4B186BB3-A8B4-40B0-A481-F036FF3AEC48}" srcOrd="0" destOrd="0" presId="urn:microsoft.com/office/officeart/2008/layout/AlternatingHexagons"/>
    <dgm:cxn modelId="{CC112C1C-DD09-472C-8F05-32D8B855A58B}" type="presParOf" srcId="{D126F98E-FA26-402C-95C0-4BA9F023A514}" destId="{FBDF9BCF-36FB-48A6-A4C4-9F394FECE69A}" srcOrd="1" destOrd="0" presId="urn:microsoft.com/office/officeart/2008/layout/AlternatingHexagons"/>
    <dgm:cxn modelId="{3330A01C-20CB-4FF8-ABF4-011299F85676}" type="presParOf" srcId="{D126F98E-FA26-402C-95C0-4BA9F023A514}" destId="{6F125179-44D1-4487-B8A1-D9733342C88C}" srcOrd="2" destOrd="0" presId="urn:microsoft.com/office/officeart/2008/layout/AlternatingHexagons"/>
    <dgm:cxn modelId="{98E5FF77-3B00-4532-8A11-4290F5F67121}" type="presParOf" srcId="{D126F98E-FA26-402C-95C0-4BA9F023A514}" destId="{BEF4D077-6011-4F0C-81F3-15CB4F585900}" srcOrd="3" destOrd="0" presId="urn:microsoft.com/office/officeart/2008/layout/AlternatingHexagons"/>
    <dgm:cxn modelId="{C211BF94-6578-4C59-B5A8-5F1480DEC83A}" type="presParOf" srcId="{D126F98E-FA26-402C-95C0-4BA9F023A514}" destId="{085B6F74-84A1-4CCB-B981-00CFC34CBB81}" srcOrd="4" destOrd="0" presId="urn:microsoft.com/office/officeart/2008/layout/AlternatingHexagons"/>
    <dgm:cxn modelId="{9E0019FB-466A-4F01-BF91-C2AE8BA53E84}" type="presParOf" srcId="{FA485602-FC1C-41E3-B84C-2BF0620A3E6E}" destId="{69372DBF-5D60-4F60-886B-953439F42FA1}" srcOrd="3" destOrd="0" presId="urn:microsoft.com/office/officeart/2008/layout/AlternatingHexagons"/>
    <dgm:cxn modelId="{728496E3-9817-4A40-A752-1EF8BEFF5E49}" type="presParOf" srcId="{FA485602-FC1C-41E3-B84C-2BF0620A3E6E}" destId="{E6D80F48-96CE-4ED1-B72A-FB21B3BA589A}" srcOrd="4" destOrd="0" presId="urn:microsoft.com/office/officeart/2008/layout/AlternatingHexagons"/>
    <dgm:cxn modelId="{97C0AF80-8302-4012-8985-5C02A671187F}" type="presParOf" srcId="{E6D80F48-96CE-4ED1-B72A-FB21B3BA589A}" destId="{8C10E327-98B8-4C8B-B1DD-F80DD62AF809}" srcOrd="0" destOrd="0" presId="urn:microsoft.com/office/officeart/2008/layout/AlternatingHexagons"/>
    <dgm:cxn modelId="{5E31D94D-8C20-4CC4-9AD8-B21461957CDC}" type="presParOf" srcId="{E6D80F48-96CE-4ED1-B72A-FB21B3BA589A}" destId="{E95445C9-6B7E-4E01-B848-C58152C94779}" srcOrd="1" destOrd="0" presId="urn:microsoft.com/office/officeart/2008/layout/AlternatingHexagons"/>
    <dgm:cxn modelId="{F3A62C73-4821-4FCE-B8A6-A54B1771CCC4}" type="presParOf" srcId="{E6D80F48-96CE-4ED1-B72A-FB21B3BA589A}" destId="{C582CB9D-A806-43FF-95B8-FB984BCA5076}" srcOrd="2" destOrd="0" presId="urn:microsoft.com/office/officeart/2008/layout/AlternatingHexagons"/>
    <dgm:cxn modelId="{2422A94D-AAE4-4A2D-9BDE-F66F93B3DDA8}" type="presParOf" srcId="{E6D80F48-96CE-4ED1-B72A-FB21B3BA589A}" destId="{1C7752FB-ED56-4DAE-B47B-F4DDB4A60C03}" srcOrd="3" destOrd="0" presId="urn:microsoft.com/office/officeart/2008/layout/AlternatingHexagons"/>
    <dgm:cxn modelId="{27DFC875-FF6A-4044-9B37-9BCE52C2ED55}" type="presParOf" srcId="{E6D80F48-96CE-4ED1-B72A-FB21B3BA589A}" destId="{5CEDE446-5483-40FC-8C87-7F0230F5D18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9/1/2014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9/1/2014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246131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0E67C00-F679-4C51-9894-9E2214E5C2F1}" type="slidenum">
              <a:rPr lang="en-US" smtClean="0"/>
              <a:t>14</a:t>
            </a:fld>
            <a:endParaRPr lang="en-US"/>
          </a:p>
        </p:txBody>
      </p:sp>
    </p:spTree>
    <p:extLst>
      <p:ext uri="{BB962C8B-B14F-4D97-AF65-F5344CB8AC3E}">
        <p14:creationId xmlns:p14="http://schemas.microsoft.com/office/powerpoint/2010/main" val="11169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0E67C00-F679-4C51-9894-9E2214E5C2F1}" type="slidenum">
              <a:rPr lang="en-US" smtClean="0"/>
              <a:t>79</a:t>
            </a:fld>
            <a:endParaRPr lang="en-US"/>
          </a:p>
        </p:txBody>
      </p:sp>
    </p:spTree>
    <p:extLst>
      <p:ext uri="{BB962C8B-B14F-4D97-AF65-F5344CB8AC3E}">
        <p14:creationId xmlns:p14="http://schemas.microsoft.com/office/powerpoint/2010/main" val="16998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0E67C00-F679-4C51-9894-9E2214E5C2F1}" type="slidenum">
              <a:rPr lang="en-US" smtClean="0"/>
              <a:t>139</a:t>
            </a:fld>
            <a:endParaRPr lang="en-US"/>
          </a:p>
        </p:txBody>
      </p:sp>
    </p:spTree>
    <p:extLst>
      <p:ext uri="{BB962C8B-B14F-4D97-AF65-F5344CB8AC3E}">
        <p14:creationId xmlns:p14="http://schemas.microsoft.com/office/powerpoint/2010/main" val="327235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MINUTES</a:t>
            </a:r>
          </a:p>
          <a:p>
            <a:endParaRPr lang="en-US" b="1" dirty="0" smtClean="0"/>
          </a:p>
          <a:p>
            <a:r>
              <a:rPr lang="en-US" dirty="0" smtClean="0"/>
              <a:t>Divide the class into 5 groups – distribute one case study to each group.</a:t>
            </a:r>
          </a:p>
          <a:p>
            <a:r>
              <a:rPr lang="en-US" dirty="0" smtClean="0"/>
              <a:t>Ask them to read find out the roles of BLOs and share the same with the class</a:t>
            </a:r>
          </a:p>
        </p:txBody>
      </p:sp>
      <p:sp>
        <p:nvSpPr>
          <p:cNvPr id="4" name="Slide Number Placeholder 3"/>
          <p:cNvSpPr>
            <a:spLocks noGrp="1"/>
          </p:cNvSpPr>
          <p:nvPr>
            <p:ph type="sldNum" sz="quarter" idx="10"/>
          </p:nvPr>
        </p:nvSpPr>
        <p:spPr/>
        <p:txBody>
          <a:bodyPr/>
          <a:lstStyle/>
          <a:p>
            <a:fld id="{F0E67C00-F679-4C51-9894-9E2214E5C2F1}" type="slidenum">
              <a:rPr lang="en-US" smtClean="0"/>
              <a:t>147</a:t>
            </a:fld>
            <a:endParaRPr lang="en-US"/>
          </a:p>
        </p:txBody>
      </p:sp>
    </p:spTree>
    <p:extLst>
      <p:ext uri="{BB962C8B-B14F-4D97-AF65-F5344CB8AC3E}">
        <p14:creationId xmlns:p14="http://schemas.microsoft.com/office/powerpoint/2010/main" val="257445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0E67C00-F679-4C51-9894-9E2214E5C2F1}" type="slidenum">
              <a:rPr lang="en-US" smtClean="0"/>
              <a:t>148</a:t>
            </a:fld>
            <a:endParaRPr lang="en-US"/>
          </a:p>
        </p:txBody>
      </p:sp>
    </p:spTree>
    <p:extLst>
      <p:ext uri="{BB962C8B-B14F-4D97-AF65-F5344CB8AC3E}">
        <p14:creationId xmlns:p14="http://schemas.microsoft.com/office/powerpoint/2010/main" val="3380598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100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6" name="Picture 5"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77600" y="5957570"/>
            <a:ext cx="914400" cy="900430"/>
          </a:xfrm>
          <a:prstGeom prst="rect">
            <a:avLst/>
          </a:prstGeom>
          <a:noFill/>
          <a:ln>
            <a:noFill/>
          </a:ln>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5900"/>
            <a:ext cx="10972800" cy="965200"/>
          </a:xfrm>
        </p:spPr>
        <p:txBody>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473200"/>
            <a:ext cx="10972800" cy="4851400"/>
          </a:xfrm>
        </p:spPr>
        <p:txBody>
          <a:bodyPr>
            <a:normAutofit/>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1</a:t>
            </a:r>
          </a:p>
        </p:txBody>
      </p:sp>
      <p:pic>
        <p:nvPicPr>
          <p:cNvPr id="7" name="Picture 6"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8400" y="6016704"/>
            <a:ext cx="863600" cy="838200"/>
          </a:xfrm>
          <a:prstGeom prst="rect">
            <a:avLst/>
          </a:prstGeom>
          <a:noFill/>
          <a:ln>
            <a:noFill/>
          </a:ln>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0" y="5954474"/>
            <a:ext cx="900430" cy="900430"/>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295652"/>
          </a:xfrm>
        </p:spPr>
        <p:txBody>
          <a:bodyPr anchor="b"/>
          <a:lstStyle>
            <a:lvl1pPr>
              <a:lnSpc>
                <a:spcPct val="80000"/>
              </a:lnSpc>
              <a:defRPr sz="5400"/>
            </a:lvl1pPr>
          </a:lstStyle>
          <a:p>
            <a:r>
              <a:rPr lang="en-US" smtClean="0"/>
              <a:t>Click to edit Master title style</a:t>
            </a:r>
            <a:endParaRPr lang="en-US"/>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 y="5957570"/>
            <a:ext cx="900430" cy="900430"/>
          </a:xfrm>
          <a:prstGeom prst="rect">
            <a:avLst/>
          </a:prstGeom>
        </p:spPr>
      </p:pic>
      <p:pic>
        <p:nvPicPr>
          <p:cNvPr id="6" name="Picture 5"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2605" y="5957570"/>
            <a:ext cx="900430" cy="900430"/>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11" name="Picture 10"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100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0" y="5957570"/>
            <a:ext cx="900430" cy="900430"/>
          </a:xfrm>
          <a:prstGeom prst="rect">
            <a:avLst/>
          </a:prstGeom>
        </p:spPr>
      </p:pic>
      <p:pic>
        <p:nvPicPr>
          <p:cNvPr id="6" name="Picture 5"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2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20" y="5955856"/>
            <a:ext cx="900430" cy="900430"/>
          </a:xfrm>
          <a:prstGeom prst="rect">
            <a:avLst/>
          </a:prstGeom>
        </p:spPr>
      </p:pic>
      <p:pic>
        <p:nvPicPr>
          <p:cNvPr id="10" name="Picture 9" descr="C:\Users\Preetam Sengupta\Pictures\election-commision.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rgbClr val="211767">
                <a:lumMod val="58000"/>
                <a:alpha val="76000"/>
              </a:srgbClr>
            </a:gs>
            <a:gs pos="100000">
              <a:srgbClr val="00B050"/>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descr="C:\Users\Preetam Sengupta\Pictures\election-commision.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28400" y="6019800"/>
            <a:ext cx="863600" cy="838200"/>
          </a:xfrm>
          <a:prstGeom prst="rect">
            <a:avLst/>
          </a:prstGeom>
          <a:noFill/>
          <a:ln>
            <a:noFill/>
          </a:ln>
        </p:spPr>
      </p:pic>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7620" y="5955856"/>
            <a:ext cx="900430" cy="900430"/>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urgaonmirror.com/fir-registered-against-blos-in-gurgaon-after-fake-vote-sting/" TargetMode="External"/><Relationship Id="rId2" Type="http://schemas.openxmlformats.org/officeDocument/2006/relationships/hyperlink" Target="http://www.hindustantimes.com/punjab/chandigarh/3-poll-officials-held-in-gurgaon-for-making-fake-voter-cards/article1-1203516.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6183">
              <a:srgbClr val="00B050"/>
            </a:gs>
            <a:gs pos="0">
              <a:srgbClr val="00B050"/>
            </a:gs>
            <a:gs pos="0">
              <a:srgbClr val="16044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137" y="847165"/>
            <a:ext cx="6871931" cy="5090604"/>
          </a:xfrm>
        </p:spPr>
        <p:txBody>
          <a:bodyPr/>
          <a:lstStyle/>
          <a:p>
            <a:pPr algn="ctr"/>
            <a:r>
              <a:rPr lang="en-US" sz="4800" b="1" dirty="0" smtClean="0"/>
              <a:t>TRAINING MANUAL </a:t>
            </a:r>
            <a:br>
              <a:rPr lang="en-US" sz="4800" b="1" dirty="0" smtClean="0"/>
            </a:br>
            <a:r>
              <a:rPr lang="en-US" sz="3200" dirty="0" smtClean="0"/>
              <a:t>for</a:t>
            </a:r>
            <a:r>
              <a:rPr lang="en-US" sz="4800" dirty="0" smtClean="0"/>
              <a:t/>
            </a:r>
            <a:br>
              <a:rPr lang="en-US" sz="4800" dirty="0" smtClean="0"/>
            </a:br>
            <a:r>
              <a:rPr lang="en-US" sz="6000" b="1" dirty="0" smtClean="0"/>
              <a:t>BLOs</a:t>
            </a:r>
            <a:br>
              <a:rPr lang="en-US" sz="6000" b="1" dirty="0" smtClean="0"/>
            </a:br>
            <a:r>
              <a:rPr lang="en-US" sz="4400" b="1" dirty="0" smtClean="0"/>
              <a:t>(BOOTH LEVEL OFFICERS)</a:t>
            </a:r>
            <a:br>
              <a:rPr lang="en-US" sz="4400" b="1" dirty="0" smtClean="0"/>
            </a:br>
            <a:r>
              <a:rPr lang="en-US" sz="4400" b="1" dirty="0"/>
              <a:t/>
            </a:r>
            <a:br>
              <a:rPr lang="en-US" sz="4400" b="1" dirty="0"/>
            </a:br>
            <a:r>
              <a:rPr lang="en-US" sz="2400" b="1" dirty="0" smtClean="0"/>
              <a:t>[PPT]</a:t>
            </a:r>
            <a:br>
              <a:rPr lang="en-US" sz="2400" b="1" dirty="0" smtClean="0"/>
            </a:br>
            <a:r>
              <a:rPr lang="en-US" sz="2400" b="1" dirty="0" smtClean="0"/>
              <a:t/>
            </a:r>
            <a:br>
              <a:rPr lang="en-US" sz="2400" b="1" dirty="0" smtClean="0"/>
            </a:br>
            <a:endParaRPr lang="en-US" sz="1800" dirty="0"/>
          </a:p>
        </p:txBody>
      </p:sp>
      <p:sp>
        <p:nvSpPr>
          <p:cNvPr id="3" name="Subtitle 2"/>
          <p:cNvSpPr>
            <a:spLocks noGrp="1"/>
          </p:cNvSpPr>
          <p:nvPr>
            <p:ph type="subTitle" idx="1"/>
          </p:nvPr>
        </p:nvSpPr>
        <p:spPr>
          <a:xfrm>
            <a:off x="748968" y="5937769"/>
            <a:ext cx="10204782" cy="844031"/>
          </a:xfrm>
        </p:spPr>
        <p:txBody>
          <a:bodyPr>
            <a:noAutofit/>
          </a:bodyPr>
          <a:lstStyle/>
          <a:p>
            <a:pPr algn="r"/>
            <a:r>
              <a:rPr lang="en-US" sz="1800" i="1" dirty="0" smtClean="0"/>
              <a:t>Published in</a:t>
            </a:r>
            <a:r>
              <a:rPr lang="en-US" sz="1800" b="1" i="1" dirty="0" smtClean="0"/>
              <a:t> August, 2014  </a:t>
            </a:r>
            <a:r>
              <a:rPr lang="en-US" sz="1800" i="1" dirty="0" smtClean="0"/>
              <a:t> from</a:t>
            </a:r>
          </a:p>
          <a:p>
            <a:pPr algn="r"/>
            <a:r>
              <a:rPr lang="en-US" sz="1800" b="1" dirty="0" smtClean="0"/>
              <a:t>The India International Institute of Democracy and Election Management (IIIDEM), </a:t>
            </a:r>
          </a:p>
          <a:p>
            <a:pPr algn="r"/>
            <a:r>
              <a:rPr lang="en-US" sz="1800" b="1" dirty="0" smtClean="0"/>
              <a:t>Election Commission of India, New Delhi</a:t>
            </a:r>
            <a:endParaRPr lang="en-US" sz="1800" b="1" dirty="0"/>
          </a:p>
        </p:txBody>
      </p:sp>
      <p:sp>
        <p:nvSpPr>
          <p:cNvPr id="4" name="TextBox 3"/>
          <p:cNvSpPr txBox="1"/>
          <p:nvPr/>
        </p:nvSpPr>
        <p:spPr>
          <a:xfrm>
            <a:off x="8148923" y="4935070"/>
            <a:ext cx="3939983" cy="784830"/>
          </a:xfrm>
          <a:prstGeom prst="rect">
            <a:avLst/>
          </a:prstGeom>
          <a:noFill/>
        </p:spPr>
        <p:txBody>
          <a:bodyPr wrap="square" rtlCol="0">
            <a:spAutoFit/>
          </a:bodyPr>
          <a:lstStyle/>
          <a:p>
            <a:r>
              <a:rPr lang="en-US" sz="900" i="1" dirty="0"/>
              <a:t>Disclaimer:</a:t>
            </a:r>
            <a:r>
              <a:rPr lang="en-IN" sz="900" i="1" dirty="0"/>
              <a:t/>
            </a:r>
            <a:br>
              <a:rPr lang="en-IN" sz="900" i="1" dirty="0"/>
            </a:br>
            <a:r>
              <a:rPr lang="en-US" sz="900" i="1" dirty="0"/>
              <a:t>This training material is for use in training of election officials. It should not be referred as guidelines of ECI. In case of any variance in this training material and ECI guidelines/ rules/ laws, the ECI guidelines/ rules/ laws shall prevail.</a:t>
            </a:r>
            <a:endParaRPr lang="en-IN" sz="900" i="1" dirty="0"/>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56" y="2554043"/>
            <a:ext cx="6975143" cy="2295652"/>
          </a:xfrm>
        </p:spPr>
        <p:txBody>
          <a:bodyPr/>
          <a:lstStyle/>
          <a:p>
            <a:pPr algn="l"/>
            <a:r>
              <a:rPr lang="en-IN" sz="4400" dirty="0"/>
              <a:t>The </a:t>
            </a:r>
            <a:r>
              <a:rPr lang="en-IN" sz="4800" dirty="0"/>
              <a:t>IMPORTANCE of</a:t>
            </a:r>
            <a:br>
              <a:rPr lang="en-IN" sz="4800" dirty="0"/>
            </a:br>
            <a:r>
              <a:rPr lang="en-IN" b="1" dirty="0"/>
              <a:t>QUALITY &amp; ACCURACY </a:t>
            </a:r>
            <a:r>
              <a:rPr lang="en-IN" sz="4800" dirty="0"/>
              <a:t/>
            </a:r>
            <a:br>
              <a:rPr lang="en-IN" sz="4800" dirty="0"/>
            </a:br>
            <a:r>
              <a:rPr lang="en-IN" sz="4800" dirty="0"/>
              <a:t>of the ELECTORAL ROLL</a:t>
            </a:r>
          </a:p>
        </p:txBody>
      </p:sp>
    </p:spTree>
    <p:extLst>
      <p:ext uri="{BB962C8B-B14F-4D97-AF65-F5344CB8AC3E}">
        <p14:creationId xmlns:p14="http://schemas.microsoft.com/office/powerpoint/2010/main" val="38944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521063"/>
            <a:ext cx="11678194" cy="965200"/>
          </a:xfrm>
        </p:spPr>
        <p:txBody>
          <a:bodyPr/>
          <a:lstStyle/>
          <a:p>
            <a:r>
              <a:rPr lang="en-US" sz="4000" b="1" dirty="0">
                <a:latin typeface="Arial" charset="0"/>
                <a:ea typeface="Arial Unicode MS" pitchFamily="34" charset="-128"/>
                <a:cs typeface="Arial Unicode MS" pitchFamily="34" charset="-128"/>
              </a:rPr>
              <a:t>QUESTIONS</a:t>
            </a:r>
            <a:r>
              <a:rPr lang="en-US" sz="4400" b="1" dirty="0"/>
              <a:t> </a:t>
            </a:r>
            <a:r>
              <a:rPr lang="en-US" sz="4000" b="1" dirty="0">
                <a:latin typeface="Arial" charset="0"/>
                <a:ea typeface="Arial Unicode MS" pitchFamily="34" charset="-128"/>
                <a:cs typeface="Arial Unicode MS" pitchFamily="34" charset="-128"/>
              </a:rPr>
              <a:t>TO</a:t>
            </a:r>
            <a:r>
              <a:rPr lang="en-US" sz="4400" b="1" dirty="0"/>
              <a:t> </a:t>
            </a:r>
            <a:r>
              <a:rPr lang="en-US" sz="4000" b="1" dirty="0">
                <a:latin typeface="Arial" charset="0"/>
                <a:ea typeface="Arial Unicode MS" pitchFamily="34" charset="-128"/>
                <a:cs typeface="Arial Unicode MS" pitchFamily="34" charset="-128"/>
              </a:rPr>
              <a:t>BE</a:t>
            </a:r>
            <a:r>
              <a:rPr lang="en-US" sz="4400" b="1" dirty="0"/>
              <a:t> </a:t>
            </a:r>
            <a:r>
              <a:rPr lang="en-US" sz="4000" b="1" dirty="0">
                <a:latin typeface="Arial" charset="0"/>
                <a:ea typeface="Arial Unicode MS" pitchFamily="34" charset="-128"/>
                <a:cs typeface="Arial Unicode MS" pitchFamily="34" charset="-128"/>
              </a:rPr>
              <a:t>ASKED</a:t>
            </a:r>
            <a:r>
              <a:rPr lang="en-US" sz="4400" b="1" dirty="0"/>
              <a:t> </a:t>
            </a:r>
            <a:r>
              <a:rPr lang="en-US" sz="4000" b="1" dirty="0">
                <a:latin typeface="Arial" charset="0"/>
                <a:ea typeface="Arial Unicode MS" pitchFamily="34" charset="-128"/>
                <a:cs typeface="Arial Unicode MS" pitchFamily="34" charset="-128"/>
              </a:rPr>
              <a:t>DURING</a:t>
            </a:r>
            <a:r>
              <a:rPr lang="en-US" sz="4400" b="1" dirty="0"/>
              <a:t> </a:t>
            </a:r>
            <a:br>
              <a:rPr lang="en-US" sz="4400" b="1" dirty="0"/>
            </a:br>
            <a:r>
              <a:rPr lang="en-US" sz="4000" b="1" dirty="0">
                <a:latin typeface="Arial" charset="0"/>
                <a:ea typeface="Arial Unicode MS" pitchFamily="34" charset="-128"/>
                <a:cs typeface="Arial Unicode MS" pitchFamily="34" charset="-128"/>
              </a:rPr>
              <a:t>H2H</a:t>
            </a:r>
            <a:r>
              <a:rPr lang="en-US" sz="4400" b="1" dirty="0"/>
              <a:t> </a:t>
            </a:r>
            <a:r>
              <a:rPr lang="en-US" sz="4000" b="1" dirty="0">
                <a:latin typeface="Arial" charset="0"/>
                <a:ea typeface="Arial Unicode MS" pitchFamily="34" charset="-128"/>
                <a:cs typeface="Arial Unicode MS" pitchFamily="34" charset="-128"/>
              </a:rPr>
              <a:t>VERIFICATION</a:t>
            </a:r>
            <a:endParaRPr lang="en-IN" sz="4000" dirty="0"/>
          </a:p>
        </p:txBody>
      </p:sp>
      <p:sp>
        <p:nvSpPr>
          <p:cNvPr id="3" name="Content Placeholder 2"/>
          <p:cNvSpPr>
            <a:spLocks noGrp="1"/>
          </p:cNvSpPr>
          <p:nvPr>
            <p:ph idx="1"/>
          </p:nvPr>
        </p:nvSpPr>
        <p:spPr>
          <a:xfrm>
            <a:off x="858982" y="1920240"/>
            <a:ext cx="10460182" cy="4404359"/>
          </a:xfrm>
        </p:spPr>
        <p:txBody>
          <a:bodyPr>
            <a:normAutofit lnSpcReduction="10000"/>
          </a:bodyPr>
          <a:lstStyle/>
          <a:p>
            <a:pPr marL="192088" indent="0" algn="just">
              <a:buNone/>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7. Whether </a:t>
            </a:r>
            <a:r>
              <a:rPr lang="en-US" sz="2400" dirty="0"/>
              <a:t>the spelling of the name of the elector is correct in name of official language of the state? Whether the English spelling of the name of the elector is correct?</a:t>
            </a:r>
          </a:p>
          <a:p>
            <a:pPr marL="192088" indent="0" algn="just">
              <a:buNone/>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8. Whether </a:t>
            </a:r>
            <a:r>
              <a:rPr lang="en-US" sz="2400" dirty="0"/>
              <a:t>the relationship mentioned in the roll is correct?</a:t>
            </a:r>
          </a:p>
          <a:p>
            <a:pPr marL="192088" indent="0" algn="just">
              <a:buNone/>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9. </a:t>
            </a:r>
            <a:r>
              <a:rPr lang="en-US" sz="2400" dirty="0"/>
              <a:t>Whether the gender is correct?</a:t>
            </a:r>
          </a:p>
          <a:p>
            <a:pPr marL="192088" indent="0" algn="just">
              <a:buNone/>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10. Whether </a:t>
            </a:r>
            <a:r>
              <a:rPr lang="en-US" sz="2400" dirty="0"/>
              <a:t>the age is correct as on qualifying date?</a:t>
            </a:r>
          </a:p>
          <a:p>
            <a:pPr marL="192088" indent="0" algn="just">
              <a:buNone/>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11. Whether </a:t>
            </a:r>
            <a:r>
              <a:rPr lang="en-US" sz="2400" dirty="0"/>
              <a:t>any names or all of the names of any/all family members have been repeated in the part roll?</a:t>
            </a:r>
          </a:p>
          <a:p>
            <a:pPr marL="274320" lvl="1" indent="0" algn="just">
              <a:buNone/>
            </a:pPr>
            <a:r>
              <a:rPr lang="en-US" sz="2400" dirty="0"/>
              <a:t>12. Is there any member of the family who has turned 18 years on qualifying date and is yet to be enrolled? (Give Form-6 and note in Annexure-II of the BLO register).</a:t>
            </a:r>
          </a:p>
          <a:p>
            <a:endParaRPr lang="en-IN" dirty="0"/>
          </a:p>
        </p:txBody>
      </p:sp>
    </p:spTree>
    <p:extLst>
      <p:ext uri="{BB962C8B-B14F-4D97-AF65-F5344CB8AC3E}">
        <p14:creationId xmlns:p14="http://schemas.microsoft.com/office/powerpoint/2010/main" val="309456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2654"/>
            <a:ext cx="10972800" cy="965200"/>
          </a:xfrm>
        </p:spPr>
        <p:txBody>
          <a:bodyPr/>
          <a:lstStyle/>
          <a:p>
            <a:r>
              <a:rPr lang="en-US" sz="3600" b="1" dirty="0">
                <a:latin typeface="Arial" charset="0"/>
                <a:ea typeface="Arial Unicode MS" pitchFamily="34" charset="-128"/>
                <a:cs typeface="Arial Unicode MS" pitchFamily="34" charset="-128"/>
              </a:rPr>
              <a:t>QUESTIONS</a:t>
            </a:r>
            <a:r>
              <a:rPr lang="en-US" sz="4000" b="1" dirty="0"/>
              <a:t> </a:t>
            </a:r>
            <a:r>
              <a:rPr lang="en-US" sz="3600" b="1" dirty="0">
                <a:latin typeface="Arial" charset="0"/>
                <a:ea typeface="Arial Unicode MS" pitchFamily="34" charset="-128"/>
                <a:cs typeface="Arial Unicode MS" pitchFamily="34" charset="-128"/>
              </a:rPr>
              <a:t>TO</a:t>
            </a:r>
            <a:r>
              <a:rPr lang="en-US" sz="4000" b="1" dirty="0"/>
              <a:t> </a:t>
            </a:r>
            <a:r>
              <a:rPr lang="en-US" sz="3600" b="1" dirty="0">
                <a:latin typeface="Arial" charset="0"/>
                <a:ea typeface="Arial Unicode MS" pitchFamily="34" charset="-128"/>
                <a:cs typeface="Arial Unicode MS" pitchFamily="34" charset="-128"/>
              </a:rPr>
              <a:t>BE</a:t>
            </a:r>
            <a:r>
              <a:rPr lang="en-US" sz="4000" b="1" dirty="0"/>
              <a:t> </a:t>
            </a:r>
            <a:r>
              <a:rPr lang="en-US" sz="3600" b="1" dirty="0">
                <a:latin typeface="Arial" charset="0"/>
                <a:ea typeface="Arial Unicode MS" pitchFamily="34" charset="-128"/>
                <a:cs typeface="Arial Unicode MS" pitchFamily="34" charset="-128"/>
              </a:rPr>
              <a:t>ASKED</a:t>
            </a:r>
            <a:r>
              <a:rPr lang="en-US" sz="4000" b="1" dirty="0"/>
              <a:t> </a:t>
            </a:r>
            <a:r>
              <a:rPr lang="en-US" sz="3600" b="1" dirty="0">
                <a:latin typeface="Arial" charset="0"/>
                <a:ea typeface="Arial Unicode MS" pitchFamily="34" charset="-128"/>
                <a:cs typeface="Arial Unicode MS" pitchFamily="34" charset="-128"/>
              </a:rPr>
              <a:t>DURING</a:t>
            </a:r>
            <a:r>
              <a:rPr lang="en-US" sz="4000" b="1" dirty="0"/>
              <a:t> </a:t>
            </a:r>
            <a:br>
              <a:rPr lang="en-US" sz="4000" b="1" dirty="0"/>
            </a:br>
            <a:r>
              <a:rPr lang="en-US" sz="3600" b="1" dirty="0">
                <a:latin typeface="Arial" charset="0"/>
                <a:ea typeface="Arial Unicode MS" pitchFamily="34" charset="-128"/>
                <a:cs typeface="Arial Unicode MS" pitchFamily="34" charset="-128"/>
              </a:rPr>
              <a:t>H2H</a:t>
            </a:r>
            <a:r>
              <a:rPr lang="en-US" sz="4000" b="1" dirty="0"/>
              <a:t> </a:t>
            </a:r>
            <a:r>
              <a:rPr lang="en-US" sz="3600" b="1" dirty="0">
                <a:latin typeface="Arial" charset="0"/>
                <a:ea typeface="Arial Unicode MS" pitchFamily="34" charset="-128"/>
                <a:cs typeface="Arial Unicode MS" pitchFamily="34" charset="-128"/>
              </a:rPr>
              <a:t>VERIFICATION</a:t>
            </a:r>
            <a:endParaRPr lang="en-IN" sz="3600" dirty="0"/>
          </a:p>
        </p:txBody>
      </p:sp>
      <p:sp>
        <p:nvSpPr>
          <p:cNvPr id="3" name="Content Placeholder 2"/>
          <p:cNvSpPr>
            <a:spLocks noGrp="1"/>
          </p:cNvSpPr>
          <p:nvPr>
            <p:ph idx="1"/>
          </p:nvPr>
        </p:nvSpPr>
        <p:spPr>
          <a:xfrm>
            <a:off x="914400" y="1560080"/>
            <a:ext cx="10668000" cy="4924697"/>
          </a:xfrm>
        </p:spPr>
        <p:txBody>
          <a:bodyPr>
            <a:normAutofit lnSpcReduction="10000"/>
          </a:bodyPr>
          <a:lstStyle/>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13. Is </a:t>
            </a:r>
            <a:r>
              <a:rPr lang="en-US" dirty="0"/>
              <a:t>there any member of the family who has recently joined this household on the grounds of marriage, employment, tenant </a:t>
            </a:r>
            <a:r>
              <a:rPr lang="en-US" dirty="0" smtClean="0"/>
              <a:t>etc.?  </a:t>
            </a:r>
            <a:r>
              <a:rPr lang="en-US" dirty="0"/>
              <a:t>(Give Form 6 and note in Annexure-II</a:t>
            </a:r>
            <a:r>
              <a:rPr lang="en-US" dirty="0" smtClean="0"/>
              <a:t>).</a:t>
            </a:r>
          </a:p>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14. What </a:t>
            </a:r>
            <a:r>
              <a:rPr lang="en-US" dirty="0"/>
              <a:t>is the total number of members of the family including voters and non-voters residing in the </a:t>
            </a:r>
            <a:r>
              <a:rPr lang="en-US" dirty="0" smtClean="0"/>
              <a:t>household?</a:t>
            </a:r>
          </a:p>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15. Out </a:t>
            </a:r>
            <a:r>
              <a:rPr lang="en-US" dirty="0"/>
              <a:t>of the total family members residing in the household (including voters and non-voters) how many are male and how many </a:t>
            </a:r>
            <a:r>
              <a:rPr lang="en-US" dirty="0" smtClean="0"/>
              <a:t>female?</a:t>
            </a:r>
          </a:p>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16. Are </a:t>
            </a:r>
            <a:r>
              <a:rPr lang="en-US" dirty="0"/>
              <a:t>there any new societies, public building, public areas that have come up since the last revision of rolls in the knowledge of the voter?  If yes, check whether there are voters living there, if yes then Form No.6 or Form No. 8A as required may be given and details noted in </a:t>
            </a:r>
            <a:r>
              <a:rPr lang="en-US" dirty="0" smtClean="0"/>
              <a:t>Annexure-II.</a:t>
            </a:r>
          </a:p>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17. If </a:t>
            </a:r>
            <a:r>
              <a:rPr lang="en-US" dirty="0"/>
              <a:t>any member of the family is abroad, note down the particulars and give them Form 6 A with a request to them that they should send it to their relatives  to become overseas electors.</a:t>
            </a:r>
          </a:p>
          <a:p>
            <a:pPr marL="0" indent="0" algn="just">
              <a:buNone/>
              <a:tabLst>
                <a:tab pos="842963"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p>
          <a:p>
            <a:pPr marL="0" indent="0">
              <a:buNone/>
            </a:pPr>
            <a:endParaRPr lang="en-IN" sz="1000" dirty="0" smtClean="0"/>
          </a:p>
        </p:txBody>
      </p:sp>
    </p:spTree>
    <p:extLst>
      <p:ext uri="{BB962C8B-B14F-4D97-AF65-F5344CB8AC3E}">
        <p14:creationId xmlns:p14="http://schemas.microsoft.com/office/powerpoint/2010/main" val="95845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505" y="2468342"/>
            <a:ext cx="7176247" cy="2295652"/>
          </a:xfrm>
        </p:spPr>
        <p:txBody>
          <a:bodyPr/>
          <a:lstStyle/>
          <a:p>
            <a:r>
              <a:rPr lang="en-IN" dirty="0"/>
              <a:t>IMPORTANCE OF PROCEDURAL &amp; LEGAL DISCIPLINE </a:t>
            </a:r>
          </a:p>
        </p:txBody>
      </p:sp>
    </p:spTree>
    <p:extLst>
      <p:ext uri="{BB962C8B-B14F-4D97-AF65-F5344CB8AC3E}">
        <p14:creationId xmlns:p14="http://schemas.microsoft.com/office/powerpoint/2010/main" val="183054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900"/>
            <a:ext cx="12192000" cy="965200"/>
          </a:xfrm>
        </p:spPr>
        <p:txBody>
          <a:bodyPr/>
          <a:lstStyle/>
          <a:p>
            <a:r>
              <a:rPr lang="en-IN" sz="4000" dirty="0" smtClean="0"/>
              <a:t>IMPORTANCE OF PROCEDURAL &amp; LEGAL DISCIPLINE </a:t>
            </a:r>
            <a:endParaRPr lang="en-IN" sz="4000" dirty="0"/>
          </a:p>
        </p:txBody>
      </p:sp>
      <p:sp>
        <p:nvSpPr>
          <p:cNvPr id="3" name="Content Placeholder 2"/>
          <p:cNvSpPr>
            <a:spLocks noGrp="1"/>
          </p:cNvSpPr>
          <p:nvPr>
            <p:ph idx="1"/>
          </p:nvPr>
        </p:nvSpPr>
        <p:spPr>
          <a:xfrm>
            <a:off x="900545" y="1690255"/>
            <a:ext cx="10432473" cy="4624251"/>
          </a:xfrm>
        </p:spPr>
        <p:txBody>
          <a:bodyPr>
            <a:normAutofit lnSpcReduction="10000"/>
          </a:bodyPr>
          <a:lstStyle/>
          <a:p>
            <a:pPr marL="0" indent="0" algn="just">
              <a:buNone/>
            </a:pPr>
            <a:r>
              <a:rPr lang="en-IN" dirty="0"/>
              <a:t>Following proper channels </a:t>
            </a:r>
            <a:r>
              <a:rPr lang="en-IN" dirty="0" smtClean="0"/>
              <a:t>of </a:t>
            </a:r>
            <a:r>
              <a:rPr lang="en-IN" dirty="0"/>
              <a:t>procedures provide clear and transparent structures for dealing with difficulties which may arise from an </a:t>
            </a:r>
            <a:r>
              <a:rPr lang="en-IN" dirty="0" smtClean="0"/>
              <a:t>unforeseeable </a:t>
            </a:r>
            <a:r>
              <a:rPr lang="en-IN" dirty="0"/>
              <a:t>circumstance. </a:t>
            </a:r>
          </a:p>
          <a:p>
            <a:pPr algn="just"/>
            <a:r>
              <a:rPr lang="en-IN" dirty="0"/>
              <a:t>BLOs must follow disciplined procedures which are necessary to ensure that everybody is treated in the same way in similar circumstances, to deal with issues fairly and reasonably, and ensure that BLOs are compliant with current legislation and legal </a:t>
            </a:r>
            <a:r>
              <a:rPr lang="en-IN" dirty="0" smtClean="0"/>
              <a:t>mandate</a:t>
            </a:r>
            <a:r>
              <a:rPr lang="en-IN" dirty="0"/>
              <a:t>.</a:t>
            </a:r>
          </a:p>
          <a:p>
            <a:pPr lvl="0" algn="just"/>
            <a:r>
              <a:rPr lang="en-IN" dirty="0"/>
              <a:t>identify obstacles to voters for registering in the required standards (for ex. lack of clarity, additional support needed) and enable voters to take appropriate </a:t>
            </a:r>
            <a:r>
              <a:rPr lang="en-IN" dirty="0" smtClean="0"/>
              <a:t>action.</a:t>
            </a:r>
            <a:endParaRPr lang="en-IN" dirty="0"/>
          </a:p>
          <a:p>
            <a:pPr lvl="0" algn="just"/>
            <a:r>
              <a:rPr lang="en-IN" dirty="0"/>
              <a:t>Provide voters with complete honesty a course of action if they have a </a:t>
            </a:r>
            <a:r>
              <a:rPr lang="en-IN" dirty="0" smtClean="0"/>
              <a:t>complaint.</a:t>
            </a:r>
            <a:endParaRPr lang="en-IN" dirty="0"/>
          </a:p>
          <a:p>
            <a:pPr algn="just"/>
            <a:r>
              <a:rPr lang="en-IN" dirty="0"/>
              <a:t>provide points of contact and timescales to resolve issues of </a:t>
            </a:r>
            <a:r>
              <a:rPr lang="en-IN" dirty="0" smtClean="0"/>
              <a:t>concern.</a:t>
            </a:r>
          </a:p>
          <a:p>
            <a:pPr algn="just"/>
            <a:r>
              <a:rPr lang="en-IN" dirty="0">
                <a:solidFill>
                  <a:srgbClr val="CCFF33"/>
                </a:solidFill>
              </a:rPr>
              <a:t>BLOs must hand over all forms, documents, photos etc. collected from public to the EROs/AEROs without </a:t>
            </a:r>
            <a:r>
              <a:rPr lang="en-IN" dirty="0" smtClean="0">
                <a:solidFill>
                  <a:srgbClr val="CCFF33"/>
                </a:solidFill>
              </a:rPr>
              <a:t>delay.</a:t>
            </a:r>
            <a:endParaRPr lang="en-IN" dirty="0">
              <a:solidFill>
                <a:srgbClr val="CCFF33"/>
              </a:solidFill>
            </a:endParaRPr>
          </a:p>
          <a:p>
            <a:pPr algn="just"/>
            <a:endParaRPr lang="en-IN" dirty="0"/>
          </a:p>
          <a:p>
            <a:pPr marL="0" indent="0">
              <a:buNone/>
            </a:pPr>
            <a:endParaRPr lang="en-IN" dirty="0"/>
          </a:p>
        </p:txBody>
      </p:sp>
    </p:spTree>
    <p:extLst>
      <p:ext uri="{BB962C8B-B14F-4D97-AF65-F5344CB8AC3E}">
        <p14:creationId xmlns:p14="http://schemas.microsoft.com/office/powerpoint/2010/main" val="22425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900"/>
            <a:ext cx="12192000" cy="816066"/>
          </a:xfrm>
        </p:spPr>
        <p:txBody>
          <a:bodyPr/>
          <a:lstStyle/>
          <a:p>
            <a:r>
              <a:rPr lang="en-IN" sz="4000" dirty="0"/>
              <a:t>IMPORTANCE OF PROCEDURAL &amp; LEGAL DISCIPLINE </a:t>
            </a:r>
          </a:p>
        </p:txBody>
      </p:sp>
      <p:sp>
        <p:nvSpPr>
          <p:cNvPr id="3" name="Content Placeholder 2"/>
          <p:cNvSpPr>
            <a:spLocks noGrp="1"/>
          </p:cNvSpPr>
          <p:nvPr>
            <p:ph idx="1"/>
          </p:nvPr>
        </p:nvSpPr>
        <p:spPr>
          <a:xfrm>
            <a:off x="914399" y="1440873"/>
            <a:ext cx="10446327" cy="4933067"/>
          </a:xfrm>
        </p:spPr>
        <p:txBody>
          <a:bodyPr>
            <a:normAutofit fontScale="85000" lnSpcReduction="20000"/>
          </a:bodyPr>
          <a:lstStyle/>
          <a:p>
            <a:pPr algn="just"/>
            <a:r>
              <a:rPr lang="en-IN" sz="2600" dirty="0" smtClean="0"/>
              <a:t>Should abide by </a:t>
            </a:r>
            <a:r>
              <a:rPr lang="en-IN" sz="2600" dirty="0"/>
              <a:t>&amp;</a:t>
            </a:r>
            <a:r>
              <a:rPr lang="en-IN" sz="2600" dirty="0" smtClean="0"/>
              <a:t> </a:t>
            </a:r>
            <a:r>
              <a:rPr lang="en-IN" sz="2600" dirty="0"/>
              <a:t>function as per the guidelines &amp;</a:t>
            </a:r>
            <a:r>
              <a:rPr lang="en-IN" sz="2600" dirty="0" smtClean="0"/>
              <a:t> </a:t>
            </a:r>
            <a:r>
              <a:rPr lang="en-IN" sz="2600" dirty="0"/>
              <a:t>legalities laid down by the Commission and the </a:t>
            </a:r>
            <a:r>
              <a:rPr lang="en-IN" sz="2600" dirty="0" smtClean="0"/>
              <a:t>Constitution.</a:t>
            </a:r>
            <a:endParaRPr lang="en-IN" sz="2600" dirty="0"/>
          </a:p>
          <a:p>
            <a:pPr algn="just"/>
            <a:r>
              <a:rPr lang="en-IN" sz="2600" dirty="0"/>
              <a:t>House visits/field verification must be diligently done by BLOs when </a:t>
            </a:r>
            <a:r>
              <a:rPr lang="en-IN" sz="2600" dirty="0" smtClean="0"/>
              <a:t>required.</a:t>
            </a:r>
            <a:endParaRPr lang="en-IN" sz="2600" dirty="0"/>
          </a:p>
          <a:p>
            <a:pPr algn="just"/>
            <a:r>
              <a:rPr lang="en-IN" sz="2600" dirty="0"/>
              <a:t>Extreme care should be taken to avoid wrong deletions &amp; bulk </a:t>
            </a:r>
            <a:r>
              <a:rPr lang="en-IN" sz="2600" dirty="0" smtClean="0"/>
              <a:t>additions/deletions.</a:t>
            </a:r>
            <a:endParaRPr lang="en-IN" sz="2600" dirty="0"/>
          </a:p>
          <a:p>
            <a:pPr algn="just"/>
            <a:r>
              <a:rPr lang="en-IN" sz="2600" dirty="0"/>
              <a:t>All pre-revision activities should be scrupulously </a:t>
            </a:r>
            <a:r>
              <a:rPr lang="en-IN" sz="2600" dirty="0" smtClean="0"/>
              <a:t>undertaken, and proper </a:t>
            </a:r>
            <a:r>
              <a:rPr lang="en-IN" sz="2600" dirty="0"/>
              <a:t>care should be taken in detection, field verification &amp; removal of duplicates or any other </a:t>
            </a:r>
            <a:r>
              <a:rPr lang="en-IN" sz="2600" dirty="0" smtClean="0"/>
              <a:t>errors.</a:t>
            </a:r>
            <a:endParaRPr lang="en-IN" sz="2600" dirty="0"/>
          </a:p>
          <a:p>
            <a:pPr algn="just"/>
            <a:r>
              <a:rPr lang="en-IN" sz="2600" dirty="0"/>
              <a:t>Systematic action should be taken for very young/old/migratory/shifting/ASD list </a:t>
            </a:r>
            <a:r>
              <a:rPr lang="en-IN" sz="2600" dirty="0" smtClean="0"/>
              <a:t>voters</a:t>
            </a:r>
            <a:r>
              <a:rPr lang="en-IN" sz="2600" dirty="0"/>
              <a:t>.</a:t>
            </a:r>
          </a:p>
          <a:p>
            <a:pPr algn="just"/>
            <a:r>
              <a:rPr lang="en-US" sz="2600" dirty="0" smtClean="0"/>
              <a:t>As </a:t>
            </a:r>
            <a:r>
              <a:rPr lang="en-US" sz="2600" dirty="0"/>
              <a:t>face of the Commission, BLOs should </a:t>
            </a:r>
            <a:r>
              <a:rPr lang="en-US" sz="2600" dirty="0">
                <a:solidFill>
                  <a:srgbClr val="CCFF33"/>
                </a:solidFill>
              </a:rPr>
              <a:t>maintain high ethical/moral principles &amp; standard </a:t>
            </a:r>
            <a:r>
              <a:rPr lang="en-US" sz="2600" dirty="0"/>
              <a:t>while functioning on the field i.e., </a:t>
            </a:r>
            <a:r>
              <a:rPr lang="en-US" sz="2600" dirty="0">
                <a:solidFill>
                  <a:srgbClr val="CCFF33"/>
                </a:solidFill>
              </a:rPr>
              <a:t>not adhering to corrupt practices</a:t>
            </a:r>
            <a:r>
              <a:rPr lang="en-US" sz="2600" dirty="0"/>
              <a:t>, for ex</a:t>
            </a:r>
            <a:r>
              <a:rPr lang="en-US" sz="2600" dirty="0" smtClean="0"/>
              <a:t>.</a:t>
            </a:r>
            <a:r>
              <a:rPr lang="en-IN" sz="2600" dirty="0" smtClean="0"/>
              <a:t> Gurgaon case.</a:t>
            </a:r>
            <a:endParaRPr lang="en-US" sz="2600" dirty="0"/>
          </a:p>
          <a:p>
            <a:pPr algn="just"/>
            <a:r>
              <a:rPr lang="en-US" sz="2600" dirty="0"/>
              <a:t>BLOs should </a:t>
            </a:r>
            <a:r>
              <a:rPr lang="en-US" sz="2600" dirty="0">
                <a:solidFill>
                  <a:srgbClr val="CCFF33"/>
                </a:solidFill>
              </a:rPr>
              <a:t>bear certain quality of communication </a:t>
            </a:r>
            <a:r>
              <a:rPr lang="en-US" sz="2600" dirty="0"/>
              <a:t>while engaging with people i.e., professionalism, politeness, clarity, approachability and at the same </a:t>
            </a:r>
            <a:r>
              <a:rPr lang="en-US" sz="2600" dirty="0" smtClean="0"/>
              <a:t>time.</a:t>
            </a:r>
            <a:endParaRPr lang="en-IN" sz="2600" dirty="0"/>
          </a:p>
        </p:txBody>
      </p:sp>
    </p:spTree>
    <p:extLst>
      <p:ext uri="{BB962C8B-B14F-4D97-AF65-F5344CB8AC3E}">
        <p14:creationId xmlns:p14="http://schemas.microsoft.com/office/powerpoint/2010/main" val="279529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212847"/>
            <a:ext cx="6463937" cy="2698787"/>
          </a:xfrm>
        </p:spPr>
        <p:txBody>
          <a:bodyPr/>
          <a:lstStyle/>
          <a:p>
            <a:r>
              <a:rPr lang="en-ZW" b="1" dirty="0" smtClean="0"/>
              <a:t>BLO REGISTER </a:t>
            </a:r>
            <a:br>
              <a:rPr lang="en-ZW" b="1" dirty="0" smtClean="0"/>
            </a:br>
            <a:r>
              <a:rPr lang="en-ZW" b="1" dirty="0" smtClean="0"/>
              <a:t>AND </a:t>
            </a:r>
            <a:br>
              <a:rPr lang="en-ZW" b="1" dirty="0" smtClean="0"/>
            </a:br>
            <a:r>
              <a:rPr lang="en-ZW" b="1" dirty="0" smtClean="0"/>
              <a:t>CHECKLIST</a:t>
            </a:r>
            <a:endParaRPr lang="en-IN" dirty="0"/>
          </a:p>
        </p:txBody>
      </p:sp>
    </p:spTree>
    <p:extLst>
      <p:ext uri="{BB962C8B-B14F-4D97-AF65-F5344CB8AC3E}">
        <p14:creationId xmlns:p14="http://schemas.microsoft.com/office/powerpoint/2010/main" val="25106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3215" y="122311"/>
            <a:ext cx="8467126" cy="830997"/>
          </a:xfrm>
          <a:prstGeom prst="rect">
            <a:avLst/>
          </a:prstGeom>
        </p:spPr>
        <p:txBody>
          <a:bodyPr wrap="none">
            <a:spAutoFit/>
          </a:bodyPr>
          <a:lstStyle/>
          <a:p>
            <a:r>
              <a:rPr lang="en-US" sz="4800" b="1" dirty="0"/>
              <a:t>COVER PAGE OF BLO REGISTER</a:t>
            </a:r>
            <a:endParaRPr lang="en-IN" sz="4800" dirty="0"/>
          </a:p>
        </p:txBody>
      </p:sp>
      <p:pic>
        <p:nvPicPr>
          <p:cNvPr id="3" name="Picture 13"/>
          <p:cNvPicPr>
            <a:picLocks noChangeAspect="1" noChangeArrowheads="1"/>
          </p:cNvPicPr>
          <p:nvPr/>
        </p:nvPicPr>
        <p:blipFill>
          <a:blip r:embed="rId2" cstate="print"/>
          <a:srcRect/>
          <a:stretch>
            <a:fillRect/>
          </a:stretch>
        </p:blipFill>
        <p:spPr bwMode="auto">
          <a:xfrm>
            <a:off x="1843215" y="1328375"/>
            <a:ext cx="8305800" cy="5281431"/>
          </a:xfrm>
          <a:prstGeom prst="rect">
            <a:avLst/>
          </a:prstGeom>
          <a:noFill/>
          <a:ln w="38100">
            <a:solidFill>
              <a:srgbClr val="A50021"/>
            </a:solidFill>
            <a:miter lim="800000"/>
            <a:headEnd/>
            <a:tailEnd/>
          </a:ln>
        </p:spPr>
      </p:pic>
    </p:spTree>
    <p:extLst>
      <p:ext uri="{BB962C8B-B14F-4D97-AF65-F5344CB8AC3E}">
        <p14:creationId xmlns:p14="http://schemas.microsoft.com/office/powerpoint/2010/main" val="187515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84644" y="365760"/>
            <a:ext cx="6972300" cy="6296297"/>
          </a:xfrm>
          <a:prstGeom prst="rect">
            <a:avLst/>
          </a:prstGeom>
          <a:noFill/>
          <a:ln w="38100">
            <a:solidFill>
              <a:srgbClr val="A50021"/>
            </a:solidFill>
            <a:miter lim="800000"/>
            <a:headEnd/>
            <a:tailEnd/>
          </a:ln>
        </p:spPr>
      </p:pic>
    </p:spTree>
    <p:extLst>
      <p:ext uri="{BB962C8B-B14F-4D97-AF65-F5344CB8AC3E}">
        <p14:creationId xmlns:p14="http://schemas.microsoft.com/office/powerpoint/2010/main" val="41727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356213" y="378823"/>
            <a:ext cx="7391400" cy="6186351"/>
          </a:xfrm>
          <a:prstGeom prst="rect">
            <a:avLst/>
          </a:prstGeom>
          <a:noFill/>
          <a:ln w="38100">
            <a:solidFill>
              <a:srgbClr val="A50021"/>
            </a:solidFill>
            <a:miter lim="800000"/>
            <a:headEnd/>
            <a:tailEnd/>
          </a:ln>
        </p:spPr>
      </p:pic>
    </p:spTree>
    <p:extLst>
      <p:ext uri="{BB962C8B-B14F-4D97-AF65-F5344CB8AC3E}">
        <p14:creationId xmlns:p14="http://schemas.microsoft.com/office/powerpoint/2010/main" val="14467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BLO REGISTER </a:t>
            </a:r>
            <a:endParaRPr lang="en-IN" dirty="0"/>
          </a:p>
        </p:txBody>
      </p:sp>
      <p:sp>
        <p:nvSpPr>
          <p:cNvPr id="3" name="Content Placeholder 2"/>
          <p:cNvSpPr>
            <a:spLocks noGrp="1"/>
          </p:cNvSpPr>
          <p:nvPr>
            <p:ph idx="1"/>
          </p:nvPr>
        </p:nvSpPr>
        <p:spPr>
          <a:xfrm>
            <a:off x="609600" y="1632856"/>
            <a:ext cx="10972800" cy="4691743"/>
          </a:xfrm>
        </p:spPr>
        <p:txBody>
          <a:bodyPr>
            <a:normAutofit/>
          </a:bodyPr>
          <a:lstStyle/>
          <a:p>
            <a:pPr marL="0" indent="0">
              <a:buNone/>
            </a:pPr>
            <a:r>
              <a:rPr lang="en-IN" dirty="0" smtClean="0"/>
              <a:t>BLO Register </a:t>
            </a:r>
            <a:r>
              <a:rPr lang="en-IN" dirty="0"/>
              <a:t>helps keep the Electoral Rolls updated &amp;</a:t>
            </a:r>
            <a:r>
              <a:rPr lang="en-IN" dirty="0" smtClean="0"/>
              <a:t> </a:t>
            </a:r>
            <a:r>
              <a:rPr lang="en-IN" dirty="0"/>
              <a:t>error </a:t>
            </a:r>
            <a:r>
              <a:rPr lang="en-IN" dirty="0" smtClean="0"/>
              <a:t>free. BLO Register </a:t>
            </a:r>
            <a:r>
              <a:rPr lang="en-IN" dirty="0"/>
              <a:t>is to be </a:t>
            </a:r>
            <a:r>
              <a:rPr lang="en-IN" dirty="0" smtClean="0"/>
              <a:t>updated and completed every </a:t>
            </a:r>
            <a:r>
              <a:rPr lang="en-IN" dirty="0"/>
              <a:t>year </a:t>
            </a:r>
            <a:r>
              <a:rPr lang="en-IN" dirty="0" smtClean="0"/>
              <a:t>before </a:t>
            </a:r>
            <a:r>
              <a:rPr lang="en-IN" dirty="0"/>
              <a:t>Revision of </a:t>
            </a:r>
            <a:r>
              <a:rPr lang="en-IN" dirty="0" smtClean="0"/>
              <a:t>Rolls.</a:t>
            </a:r>
          </a:p>
          <a:p>
            <a:pPr marL="0" indent="0">
              <a:buNone/>
            </a:pPr>
            <a:endParaRPr lang="en-IN" sz="1100" dirty="0"/>
          </a:p>
          <a:p>
            <a:pPr marL="0" indent="0">
              <a:buNone/>
            </a:pPr>
            <a:r>
              <a:rPr lang="en-IN" dirty="0"/>
              <a:t>BLO register comprises of </a:t>
            </a:r>
            <a:r>
              <a:rPr lang="en-IN" dirty="0">
                <a:solidFill>
                  <a:srgbClr val="CCFF33"/>
                </a:solidFill>
              </a:rPr>
              <a:t>two parts</a:t>
            </a:r>
            <a:r>
              <a:rPr lang="en-IN" dirty="0" smtClean="0"/>
              <a:t>:</a:t>
            </a:r>
            <a:endParaRPr lang="en-IN" dirty="0"/>
          </a:p>
          <a:p>
            <a:pPr marL="0" indent="0">
              <a:buNone/>
            </a:pPr>
            <a:endParaRPr lang="en-IN" sz="700" dirty="0" smtClean="0"/>
          </a:p>
          <a:p>
            <a:pPr>
              <a:buFont typeface="Wingdings" panose="05000000000000000000" pitchFamily="2" charset="2"/>
              <a:buChar char="Ø"/>
            </a:pPr>
            <a:r>
              <a:rPr lang="en-IN" dirty="0" smtClean="0"/>
              <a:t> </a:t>
            </a:r>
            <a:r>
              <a:rPr lang="en-IN" dirty="0">
                <a:solidFill>
                  <a:srgbClr val="CCFF33"/>
                </a:solidFill>
              </a:rPr>
              <a:t>Annexure – </a:t>
            </a:r>
            <a:r>
              <a:rPr lang="en-IN" dirty="0" smtClean="0">
                <a:solidFill>
                  <a:srgbClr val="CCFF33"/>
                </a:solidFill>
              </a:rPr>
              <a:t>1</a:t>
            </a:r>
            <a:endParaRPr lang="en-IN" dirty="0">
              <a:solidFill>
                <a:srgbClr val="CCFF33"/>
              </a:solidFill>
            </a:endParaRPr>
          </a:p>
          <a:p>
            <a:r>
              <a:rPr lang="en-IN" dirty="0" smtClean="0"/>
              <a:t>BLO </a:t>
            </a:r>
            <a:r>
              <a:rPr lang="en-IN" dirty="0"/>
              <a:t>can make corrections to confirm the existing entries of </a:t>
            </a:r>
            <a:r>
              <a:rPr lang="en-IN" dirty="0" smtClean="0"/>
              <a:t>electors </a:t>
            </a:r>
            <a:r>
              <a:rPr lang="en-IN" dirty="0"/>
              <a:t>which are listed household </a:t>
            </a:r>
            <a:r>
              <a:rPr lang="en-IN" dirty="0" smtClean="0"/>
              <a:t>wise,</a:t>
            </a:r>
            <a:endParaRPr lang="en-IN" dirty="0"/>
          </a:p>
          <a:p>
            <a:r>
              <a:rPr lang="en-IN" dirty="0" smtClean="0"/>
              <a:t>In </a:t>
            </a:r>
            <a:r>
              <a:rPr lang="en-IN" dirty="0"/>
              <a:t>addition, birth date and telephone numbers are </a:t>
            </a:r>
            <a:r>
              <a:rPr lang="en-IN" dirty="0" smtClean="0"/>
              <a:t>taken.</a:t>
            </a:r>
            <a:endParaRPr lang="en-IN" dirty="0"/>
          </a:p>
          <a:p>
            <a:endParaRPr lang="en-IN" dirty="0"/>
          </a:p>
        </p:txBody>
      </p:sp>
    </p:spTree>
    <p:extLst>
      <p:ext uri="{BB962C8B-B14F-4D97-AF65-F5344CB8AC3E}">
        <p14:creationId xmlns:p14="http://schemas.microsoft.com/office/powerpoint/2010/main" val="243396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655" y="631747"/>
            <a:ext cx="10972800" cy="1097745"/>
          </a:xfrm>
        </p:spPr>
        <p:txBody>
          <a:bodyPr/>
          <a:lstStyle/>
          <a:p>
            <a:pPr algn="l"/>
            <a:r>
              <a:rPr lang="en-IN" sz="3600" dirty="0" smtClean="0"/>
              <a:t>IMPORTANCE of </a:t>
            </a:r>
            <a:br>
              <a:rPr lang="en-IN" sz="3600" dirty="0" smtClean="0"/>
            </a:br>
            <a:r>
              <a:rPr lang="en-IN" sz="3600" dirty="0" smtClean="0"/>
              <a:t>QUALITY &amp; ACCURACY of the ELECTORAL ROLL </a:t>
            </a:r>
            <a:r>
              <a:rPr lang="en-IN" sz="2400" dirty="0" smtClean="0"/>
              <a:t>(1)</a:t>
            </a:r>
            <a:endParaRPr lang="en-IN" sz="2400" dirty="0"/>
          </a:p>
        </p:txBody>
      </p:sp>
      <p:sp>
        <p:nvSpPr>
          <p:cNvPr id="3" name="Content Placeholder 2"/>
          <p:cNvSpPr>
            <a:spLocks noGrp="1"/>
          </p:cNvSpPr>
          <p:nvPr>
            <p:ph idx="1"/>
          </p:nvPr>
        </p:nvSpPr>
        <p:spPr>
          <a:xfrm>
            <a:off x="369370" y="2156367"/>
            <a:ext cx="11487850" cy="4752305"/>
          </a:xfrm>
        </p:spPr>
        <p:txBody>
          <a:bodyPr>
            <a:noAutofit/>
          </a:bodyPr>
          <a:lstStyle/>
          <a:p>
            <a:pPr marL="342900" indent="-342900" algn="just">
              <a:buFont typeface="+mj-lt"/>
              <a:buAutoNum type="alphaUcPeriod"/>
            </a:pPr>
            <a:r>
              <a:rPr lang="en-IN" sz="2400" dirty="0">
                <a:solidFill>
                  <a:srgbClr val="CCFF33"/>
                </a:solidFill>
              </a:rPr>
              <a:t>A</a:t>
            </a:r>
            <a:r>
              <a:rPr lang="en-IN" sz="2400" dirty="0" smtClean="0">
                <a:solidFill>
                  <a:srgbClr val="CCFF33"/>
                </a:solidFill>
              </a:rPr>
              <a:t>ccuracy </a:t>
            </a:r>
            <a:r>
              <a:rPr lang="en-IN" sz="2400" dirty="0">
                <a:solidFill>
                  <a:srgbClr val="CCFF33"/>
                </a:solidFill>
              </a:rPr>
              <a:t>and </a:t>
            </a:r>
            <a:r>
              <a:rPr lang="en-IN" sz="2400" dirty="0" smtClean="0">
                <a:solidFill>
                  <a:srgbClr val="CCFF33"/>
                </a:solidFill>
              </a:rPr>
              <a:t>Completeness </a:t>
            </a:r>
            <a:r>
              <a:rPr lang="en-IN" sz="2400" dirty="0" smtClean="0"/>
              <a:t>of Rolls is </a:t>
            </a:r>
            <a:r>
              <a:rPr lang="en-IN" sz="2400" dirty="0" smtClean="0">
                <a:solidFill>
                  <a:srgbClr val="CCFF33"/>
                </a:solidFill>
              </a:rPr>
              <a:t>essential for conducting </a:t>
            </a:r>
            <a:r>
              <a:rPr lang="en-IN" sz="2400" dirty="0">
                <a:solidFill>
                  <a:srgbClr val="CCFF33"/>
                </a:solidFill>
              </a:rPr>
              <a:t>free and fair elections</a:t>
            </a:r>
            <a:r>
              <a:rPr lang="en-IN" sz="2400" dirty="0"/>
              <a:t>. </a:t>
            </a:r>
            <a:endParaRPr lang="en-IN" sz="2400" dirty="0" smtClean="0"/>
          </a:p>
          <a:p>
            <a:pPr marL="274320" lvl="1" indent="0" algn="just">
              <a:buNone/>
            </a:pPr>
            <a:r>
              <a:rPr lang="en-IN" sz="2400" dirty="0" smtClean="0"/>
              <a:t>An </a:t>
            </a:r>
            <a:r>
              <a:rPr lang="en-IN" sz="2400" dirty="0"/>
              <a:t>accurate and good </a:t>
            </a:r>
            <a:r>
              <a:rPr lang="en-IN" sz="2400" dirty="0" smtClean="0"/>
              <a:t>quality roll </a:t>
            </a:r>
            <a:r>
              <a:rPr lang="en-IN" sz="2400" dirty="0"/>
              <a:t>is </a:t>
            </a:r>
            <a:r>
              <a:rPr lang="en-IN" sz="2400" dirty="0" smtClean="0"/>
              <a:t>the first necessary step towards </a:t>
            </a:r>
            <a:r>
              <a:rPr lang="en-IN" sz="2400" dirty="0">
                <a:solidFill>
                  <a:srgbClr val="CCFF33"/>
                </a:solidFill>
              </a:rPr>
              <a:t>preventing electoral frauds &amp; malpractices</a:t>
            </a:r>
            <a:r>
              <a:rPr lang="en-IN" sz="2400" dirty="0" smtClean="0"/>
              <a:t>.</a:t>
            </a:r>
            <a:r>
              <a:rPr lang="en-IN" sz="2400" dirty="0"/>
              <a:t> </a:t>
            </a:r>
            <a:endParaRPr lang="en-IN" sz="2400" dirty="0" smtClean="0"/>
          </a:p>
          <a:p>
            <a:pPr marL="274320" lvl="1" indent="0" algn="just">
              <a:buNone/>
            </a:pPr>
            <a:r>
              <a:rPr lang="en-IN" sz="2400" dirty="0" smtClean="0"/>
              <a:t>In </a:t>
            </a:r>
            <a:r>
              <a:rPr lang="en-IN" sz="2400" dirty="0"/>
              <a:t>situations of </a:t>
            </a:r>
            <a:r>
              <a:rPr lang="en-IN" sz="2400" dirty="0">
                <a:solidFill>
                  <a:srgbClr val="CCFF33"/>
                </a:solidFill>
              </a:rPr>
              <a:t>tough</a:t>
            </a:r>
            <a:r>
              <a:rPr lang="en-IN" sz="2400" dirty="0"/>
              <a:t> electoral </a:t>
            </a:r>
            <a:r>
              <a:rPr lang="en-IN" sz="2400" dirty="0">
                <a:solidFill>
                  <a:srgbClr val="CCFF33"/>
                </a:solidFill>
              </a:rPr>
              <a:t>competition</a:t>
            </a:r>
            <a:r>
              <a:rPr lang="en-IN" sz="2400" dirty="0">
                <a:solidFill>
                  <a:schemeClr val="accent6">
                    <a:lumMod val="60000"/>
                    <a:lumOff val="40000"/>
                  </a:schemeClr>
                </a:solidFill>
              </a:rPr>
              <a:t> </a:t>
            </a:r>
            <a:r>
              <a:rPr lang="en-IN" sz="2400" dirty="0"/>
              <a:t>and narrow lead margins, the need to have accurate electoral rolls becomes all the more critical. </a:t>
            </a:r>
          </a:p>
          <a:p>
            <a:pPr marL="0" indent="0" algn="just">
              <a:buNone/>
            </a:pPr>
            <a:endParaRPr lang="en-IN" sz="1600" i="1" dirty="0" smtClean="0"/>
          </a:p>
          <a:p>
            <a:pPr marL="0" indent="0" algn="just">
              <a:buNone/>
            </a:pPr>
            <a:endParaRPr lang="en-IN" sz="400" i="1" dirty="0" smtClean="0"/>
          </a:p>
          <a:p>
            <a:pPr marL="0" indent="0" algn="ctr">
              <a:buNone/>
            </a:pPr>
            <a:r>
              <a:rPr lang="en-IN" sz="1600" i="1" dirty="0" smtClean="0"/>
              <a:t>Take care - Some people may want large scale registration of </a:t>
            </a:r>
            <a:r>
              <a:rPr lang="en-IN" sz="1600" i="1" dirty="0">
                <a:solidFill>
                  <a:srgbClr val="CCFF33"/>
                </a:solidFill>
              </a:rPr>
              <a:t>bogus voters</a:t>
            </a:r>
            <a:r>
              <a:rPr lang="en-IN" sz="1600" i="1" dirty="0"/>
              <a:t>, or large-scale </a:t>
            </a:r>
            <a:r>
              <a:rPr lang="en-IN" sz="1600" i="1" dirty="0">
                <a:solidFill>
                  <a:srgbClr val="CCFF33"/>
                </a:solidFill>
              </a:rPr>
              <a:t>deletion of names of “unfriendly” </a:t>
            </a:r>
            <a:r>
              <a:rPr lang="en-IN" sz="1600" i="1" dirty="0" smtClean="0">
                <a:solidFill>
                  <a:srgbClr val="CCFF33"/>
                </a:solidFill>
              </a:rPr>
              <a:t>voters</a:t>
            </a:r>
            <a:r>
              <a:rPr lang="en-IN" sz="1600" i="1" dirty="0" smtClean="0"/>
              <a:t>.</a:t>
            </a:r>
            <a:endParaRPr lang="en-IN" sz="1600" i="1" dirty="0"/>
          </a:p>
          <a:p>
            <a:pPr algn="just"/>
            <a:endParaRPr lang="en-IN" sz="2800" dirty="0"/>
          </a:p>
        </p:txBody>
      </p:sp>
    </p:spTree>
    <p:extLst>
      <p:ext uri="{BB962C8B-B14F-4D97-AF65-F5344CB8AC3E}">
        <p14:creationId xmlns:p14="http://schemas.microsoft.com/office/powerpoint/2010/main" val="330400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408464" y="888955"/>
            <a:ext cx="7475538" cy="5607050"/>
          </a:xfrm>
          <a:prstGeom prst="rect">
            <a:avLst/>
          </a:prstGeom>
          <a:noFill/>
          <a:ln w="38100">
            <a:solidFill>
              <a:srgbClr val="A50021"/>
            </a:solidFill>
            <a:miter lim="800000"/>
            <a:headEnd/>
            <a:tailEnd/>
          </a:ln>
        </p:spPr>
      </p:pic>
      <p:sp>
        <p:nvSpPr>
          <p:cNvPr id="3" name="Text Box 4"/>
          <p:cNvSpPr txBox="1">
            <a:spLocks noChangeArrowheads="1"/>
          </p:cNvSpPr>
          <p:nvPr/>
        </p:nvSpPr>
        <p:spPr bwMode="auto">
          <a:xfrm>
            <a:off x="4874350" y="117112"/>
            <a:ext cx="2794010" cy="658181"/>
          </a:xfrm>
          <a:prstGeom prst="rect">
            <a:avLst/>
          </a:prstGeom>
          <a:noFill/>
          <a:ln w="9525">
            <a:noFill/>
            <a:round/>
            <a:headEnd/>
            <a:tailEnd/>
          </a:ln>
        </p:spPr>
        <p:txBody>
          <a:bodyPr wrap="none" lIns="99207" tIns="51588" rIns="99207" bIns="51588">
            <a:spAutoFit/>
          </a:bodyPr>
          <a:lstStyle/>
          <a:p>
            <a:pP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3600" dirty="0" smtClean="0"/>
              <a:t>ANNEXURE 1</a:t>
            </a:r>
            <a:endParaRPr lang="en-US" sz="3600" dirty="0"/>
          </a:p>
        </p:txBody>
      </p:sp>
    </p:spTree>
    <p:extLst>
      <p:ext uri="{BB962C8B-B14F-4D97-AF65-F5344CB8AC3E}">
        <p14:creationId xmlns:p14="http://schemas.microsoft.com/office/powerpoint/2010/main" val="32427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BLO REGISTER</a:t>
            </a:r>
            <a:endParaRPr lang="en-IN" dirty="0"/>
          </a:p>
        </p:txBody>
      </p:sp>
      <p:sp>
        <p:nvSpPr>
          <p:cNvPr id="3" name="Content Placeholder 2"/>
          <p:cNvSpPr>
            <a:spLocks noGrp="1"/>
          </p:cNvSpPr>
          <p:nvPr>
            <p:ph idx="1"/>
          </p:nvPr>
        </p:nvSpPr>
        <p:spPr>
          <a:xfrm>
            <a:off x="609600" y="1802674"/>
            <a:ext cx="10972800" cy="4521926"/>
          </a:xfrm>
        </p:spPr>
        <p:txBody>
          <a:bodyPr>
            <a:normAutofit/>
          </a:bodyPr>
          <a:lstStyle/>
          <a:p>
            <a:pPr>
              <a:buFont typeface="Wingdings" panose="05000000000000000000" pitchFamily="2" charset="2"/>
              <a:buChar char="Ø"/>
            </a:pPr>
            <a:r>
              <a:rPr lang="en-IN" dirty="0">
                <a:solidFill>
                  <a:srgbClr val="CCFF33"/>
                </a:solidFill>
              </a:rPr>
              <a:t>Annexure – </a:t>
            </a:r>
            <a:r>
              <a:rPr lang="en-IN" dirty="0" smtClean="0">
                <a:solidFill>
                  <a:srgbClr val="CCFF33"/>
                </a:solidFill>
              </a:rPr>
              <a:t>2</a:t>
            </a:r>
            <a:r>
              <a:rPr lang="en-IN" dirty="0">
                <a:solidFill>
                  <a:srgbClr val="CCFF33"/>
                </a:solidFill>
              </a:rPr>
              <a:t>	</a:t>
            </a:r>
          </a:p>
          <a:p>
            <a:pPr marL="0" indent="0">
              <a:buNone/>
            </a:pPr>
            <a:endParaRPr lang="en-IN" sz="1200" dirty="0"/>
          </a:p>
          <a:p>
            <a:pPr algn="just"/>
            <a:r>
              <a:rPr lang="en-IN" dirty="0" smtClean="0"/>
              <a:t>Newly </a:t>
            </a:r>
            <a:r>
              <a:rPr lang="en-IN" dirty="0"/>
              <a:t>developed and under construction areas/societies/apartments </a:t>
            </a:r>
            <a:r>
              <a:rPr lang="en-IN" dirty="0" smtClean="0"/>
              <a:t>etc. </a:t>
            </a:r>
            <a:r>
              <a:rPr lang="en-IN" dirty="0"/>
              <a:t>is entered </a:t>
            </a:r>
            <a:r>
              <a:rPr lang="en-IN" dirty="0" smtClean="0"/>
              <a:t>here,</a:t>
            </a:r>
            <a:endParaRPr lang="en-IN" dirty="0"/>
          </a:p>
          <a:p>
            <a:pPr algn="just"/>
            <a:r>
              <a:rPr lang="en-IN" dirty="0"/>
              <a:t>Newly arrived/ newly eligible/left out electors of </a:t>
            </a:r>
            <a:r>
              <a:rPr lang="en-IN" dirty="0" smtClean="0"/>
              <a:t>that </a:t>
            </a:r>
            <a:r>
              <a:rPr lang="en-IN" dirty="0"/>
              <a:t>part are entered </a:t>
            </a:r>
            <a:r>
              <a:rPr lang="en-IN" dirty="0" smtClean="0"/>
              <a:t>here,</a:t>
            </a:r>
            <a:endParaRPr lang="en-IN" dirty="0"/>
          </a:p>
          <a:p>
            <a:pPr algn="just"/>
            <a:r>
              <a:rPr lang="en-IN" dirty="0" smtClean="0"/>
              <a:t>Household </a:t>
            </a:r>
            <a:r>
              <a:rPr lang="en-IN" dirty="0"/>
              <a:t>wise, population (total of voters and non-voters) and gender ratio of that part are entered </a:t>
            </a:r>
            <a:r>
              <a:rPr lang="en-IN" dirty="0" smtClean="0"/>
              <a:t>here.</a:t>
            </a:r>
            <a:endParaRPr lang="en-IN" dirty="0"/>
          </a:p>
          <a:p>
            <a:endParaRPr lang="en-IN" dirty="0"/>
          </a:p>
        </p:txBody>
      </p:sp>
    </p:spTree>
    <p:extLst>
      <p:ext uri="{BB962C8B-B14F-4D97-AF65-F5344CB8AC3E}">
        <p14:creationId xmlns:p14="http://schemas.microsoft.com/office/powerpoint/2010/main" val="14653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36780"/>
          <a:stretch>
            <a:fillRect/>
          </a:stretch>
        </p:blipFill>
        <p:spPr bwMode="auto">
          <a:xfrm>
            <a:off x="1935525" y="2305049"/>
            <a:ext cx="8064500" cy="3960813"/>
          </a:xfrm>
          <a:prstGeom prst="rect">
            <a:avLst/>
          </a:prstGeom>
          <a:noFill/>
          <a:ln w="38100">
            <a:solidFill>
              <a:srgbClr val="A50021"/>
            </a:solidFill>
            <a:miter lim="800000"/>
            <a:headEnd/>
            <a:tailEnd/>
          </a:ln>
        </p:spPr>
      </p:pic>
      <p:sp>
        <p:nvSpPr>
          <p:cNvPr id="3" name="Text Box 4"/>
          <p:cNvSpPr txBox="1">
            <a:spLocks noChangeArrowheads="1"/>
          </p:cNvSpPr>
          <p:nvPr/>
        </p:nvSpPr>
        <p:spPr bwMode="auto">
          <a:xfrm>
            <a:off x="2058565" y="540884"/>
            <a:ext cx="7608919" cy="1089069"/>
          </a:xfrm>
          <a:prstGeom prst="rect">
            <a:avLst/>
          </a:prstGeom>
          <a:noFill/>
          <a:ln w="9525">
            <a:noFill/>
            <a:round/>
            <a:headEnd/>
            <a:tailEnd/>
          </a:ln>
        </p:spPr>
        <p:txBody>
          <a:bodyPr wrap="none" lIns="99207" tIns="51588" rIns="99207" bIns="51588">
            <a:spAutoFit/>
          </a:bodyPr>
          <a:lstStyle/>
          <a:p>
            <a:pPr algn="ct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3600" dirty="0" smtClean="0"/>
              <a:t>ANNEXURE 2</a:t>
            </a:r>
          </a:p>
          <a:p>
            <a:pPr algn="ct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2800" dirty="0" smtClean="0"/>
              <a:t>1</a:t>
            </a:r>
            <a:r>
              <a:rPr lang="en-US" sz="2800" dirty="0"/>
              <a:t>. Newly developed areas/societies/apartments</a:t>
            </a:r>
          </a:p>
        </p:txBody>
      </p:sp>
    </p:spTree>
    <p:extLst>
      <p:ext uri="{BB962C8B-B14F-4D97-AF65-F5344CB8AC3E}">
        <p14:creationId xmlns:p14="http://schemas.microsoft.com/office/powerpoint/2010/main" val="278165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768" b="35294"/>
          <a:stretch>
            <a:fillRect/>
          </a:stretch>
        </p:blipFill>
        <p:spPr bwMode="auto">
          <a:xfrm>
            <a:off x="2096816" y="2114324"/>
            <a:ext cx="8232775" cy="4078287"/>
          </a:xfrm>
          <a:prstGeom prst="rect">
            <a:avLst/>
          </a:prstGeom>
          <a:noFill/>
          <a:ln w="38100">
            <a:solidFill>
              <a:srgbClr val="A50021"/>
            </a:solidFill>
            <a:miter lim="800000"/>
            <a:headEnd/>
            <a:tailEnd/>
          </a:ln>
        </p:spPr>
      </p:pic>
      <p:sp>
        <p:nvSpPr>
          <p:cNvPr id="3" name="Text Box 4"/>
          <p:cNvSpPr txBox="1">
            <a:spLocks noChangeArrowheads="1"/>
          </p:cNvSpPr>
          <p:nvPr/>
        </p:nvSpPr>
        <p:spPr bwMode="auto">
          <a:xfrm>
            <a:off x="3190860" y="606199"/>
            <a:ext cx="5241411" cy="1089069"/>
          </a:xfrm>
          <a:prstGeom prst="rect">
            <a:avLst/>
          </a:prstGeom>
          <a:noFill/>
          <a:ln w="9525">
            <a:noFill/>
            <a:round/>
            <a:headEnd/>
            <a:tailEnd/>
          </a:ln>
        </p:spPr>
        <p:txBody>
          <a:bodyPr wrap="none" lIns="99207" tIns="51588" rIns="99207" bIns="51588">
            <a:spAutoFit/>
          </a:bodyPr>
          <a:lstStyle/>
          <a:p>
            <a:pPr algn="ct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3600" dirty="0" smtClean="0"/>
              <a:t>ANNEXURE 2</a:t>
            </a:r>
          </a:p>
          <a:p>
            <a:pPr algn="ct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2800" dirty="0" smtClean="0"/>
              <a:t>2</a:t>
            </a:r>
            <a:r>
              <a:rPr lang="en-US" sz="2800" dirty="0"/>
              <a:t>. Newly arrived eligible electors </a:t>
            </a:r>
          </a:p>
        </p:txBody>
      </p:sp>
    </p:spTree>
    <p:extLst>
      <p:ext uri="{BB962C8B-B14F-4D97-AF65-F5344CB8AC3E}">
        <p14:creationId xmlns:p14="http://schemas.microsoft.com/office/powerpoint/2010/main" val="14666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3973" y="156574"/>
            <a:ext cx="7122017" cy="892552"/>
          </a:xfrm>
          <a:prstGeom prst="rect">
            <a:avLst/>
          </a:prstGeom>
        </p:spPr>
        <p:txBody>
          <a:bodyPr wrap="square">
            <a:spAutoFit/>
          </a:bodyPr>
          <a:lstStyle/>
          <a:p>
            <a:pPr algn="ctr"/>
            <a:r>
              <a:rPr lang="en-IN" sz="2800" dirty="0" smtClean="0"/>
              <a:t>ANNEXURE 2</a:t>
            </a:r>
          </a:p>
          <a:p>
            <a:pPr algn="ctr"/>
            <a:r>
              <a:rPr lang="en-IN" sz="2400" dirty="0" smtClean="0"/>
              <a:t>3. POPULATION AND GENDER RATIO OF THAT PART</a:t>
            </a:r>
            <a:endParaRPr lang="en-IN" sz="2400" dirty="0"/>
          </a:p>
        </p:txBody>
      </p:sp>
      <p:pic>
        <p:nvPicPr>
          <p:cNvPr id="4" name="Picture 3"/>
          <p:cNvPicPr>
            <a:picLocks noChangeAspect="1" noChangeArrowheads="1"/>
          </p:cNvPicPr>
          <p:nvPr/>
        </p:nvPicPr>
        <p:blipFill>
          <a:blip r:embed="rId2" cstate="print"/>
          <a:srcRect r="3510"/>
          <a:stretch>
            <a:fillRect/>
          </a:stretch>
        </p:blipFill>
        <p:spPr bwMode="auto">
          <a:xfrm>
            <a:off x="2579060" y="1702158"/>
            <a:ext cx="6977063" cy="5046372"/>
          </a:xfrm>
          <a:prstGeom prst="rect">
            <a:avLst/>
          </a:prstGeom>
          <a:noFill/>
          <a:ln w="38100">
            <a:solidFill>
              <a:srgbClr val="A50021"/>
            </a:solidFill>
            <a:round/>
            <a:headEnd/>
            <a:tailEnd/>
          </a:ln>
        </p:spPr>
      </p:pic>
      <p:sp>
        <p:nvSpPr>
          <p:cNvPr id="5" name="Text Box 5"/>
          <p:cNvSpPr txBox="1">
            <a:spLocks noChangeArrowheads="1"/>
          </p:cNvSpPr>
          <p:nvPr/>
        </p:nvSpPr>
        <p:spPr bwMode="auto">
          <a:xfrm>
            <a:off x="2513973" y="1379895"/>
            <a:ext cx="1922321" cy="206851"/>
          </a:xfrm>
          <a:prstGeom prst="rect">
            <a:avLst/>
          </a:prstGeom>
          <a:solidFill>
            <a:schemeClr val="tx1"/>
          </a:solidFill>
          <a:ln w="9525">
            <a:solidFill>
              <a:srgbClr val="A50021"/>
            </a:solidFill>
            <a:miter lim="800000"/>
            <a:headEnd/>
            <a:tailEnd/>
          </a:ln>
        </p:spPr>
        <p:txBody>
          <a:bodyPr wrap="none">
            <a:spAutoFit/>
          </a:bodyPr>
          <a:lstStyle/>
          <a:p>
            <a:pPr hangingPunct="0">
              <a:lnSpc>
                <a:spcPct val="93000"/>
              </a:lnSpc>
              <a:buClr>
                <a:srgbClr val="000000"/>
              </a:buClr>
              <a:buSzPct val="100000"/>
              <a:buFont typeface="Times New Roman" pitchFamily="18" charset="0"/>
              <a:buNone/>
            </a:pPr>
            <a:r>
              <a:rPr lang="en-US" sz="800" dirty="0">
                <a:solidFill>
                  <a:schemeClr val="bg2"/>
                </a:solidFill>
              </a:rPr>
              <a:t>Total number of households in this Part</a:t>
            </a:r>
          </a:p>
        </p:txBody>
      </p:sp>
    </p:spTree>
    <p:extLst>
      <p:ext uri="{BB962C8B-B14F-4D97-AF65-F5344CB8AC3E}">
        <p14:creationId xmlns:p14="http://schemas.microsoft.com/office/powerpoint/2010/main" val="13163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BLO REGISTER</a:t>
            </a:r>
            <a:endParaRPr lang="en-IN" dirty="0"/>
          </a:p>
        </p:txBody>
      </p:sp>
      <p:sp>
        <p:nvSpPr>
          <p:cNvPr id="3" name="Content Placeholder 2"/>
          <p:cNvSpPr>
            <a:spLocks noGrp="1"/>
          </p:cNvSpPr>
          <p:nvPr>
            <p:ph idx="1"/>
          </p:nvPr>
        </p:nvSpPr>
        <p:spPr>
          <a:xfrm>
            <a:off x="609600" y="1738648"/>
            <a:ext cx="10972800" cy="4585952"/>
          </a:xfrm>
        </p:spPr>
        <p:txBody>
          <a:bodyPr/>
          <a:lstStyle/>
          <a:p>
            <a:pPr algn="just"/>
            <a:r>
              <a:rPr lang="en-US" dirty="0"/>
              <a:t>A </a:t>
            </a:r>
            <a:r>
              <a:rPr lang="en-US" dirty="0" smtClean="0"/>
              <a:t>continuous </a:t>
            </a:r>
            <a:r>
              <a:rPr lang="en-US" dirty="0"/>
              <a:t>record for statistical analysis of the </a:t>
            </a:r>
            <a:r>
              <a:rPr lang="en-US" dirty="0" smtClean="0"/>
              <a:t>roll</a:t>
            </a:r>
            <a:endParaRPr lang="en-US" dirty="0"/>
          </a:p>
          <a:p>
            <a:pPr algn="just"/>
            <a:r>
              <a:rPr lang="en-US" dirty="0" smtClean="0"/>
              <a:t>Can </a:t>
            </a:r>
            <a:r>
              <a:rPr lang="en-US" dirty="0"/>
              <a:t>be used </a:t>
            </a:r>
            <a:r>
              <a:rPr lang="en-US" dirty="0" smtClean="0"/>
              <a:t>to examine </a:t>
            </a:r>
            <a:r>
              <a:rPr lang="en-US" dirty="0"/>
              <a:t>the health of </a:t>
            </a:r>
            <a:r>
              <a:rPr lang="en-US" dirty="0" smtClean="0"/>
              <a:t>roll at any point of time</a:t>
            </a:r>
            <a:endParaRPr lang="en-US" dirty="0"/>
          </a:p>
          <a:p>
            <a:pPr algn="just"/>
            <a:r>
              <a:rPr lang="en-US" dirty="0" smtClean="0"/>
              <a:t>Can </a:t>
            </a:r>
            <a:r>
              <a:rPr lang="en-US" dirty="0"/>
              <a:t>be </a:t>
            </a:r>
            <a:r>
              <a:rPr lang="en-US" dirty="0" smtClean="0"/>
              <a:t>used for </a:t>
            </a:r>
            <a:r>
              <a:rPr lang="en-US" dirty="0"/>
              <a:t>keeping track of development of new colonies and </a:t>
            </a:r>
            <a:r>
              <a:rPr lang="en-US" dirty="0" smtClean="0"/>
              <a:t>migration</a:t>
            </a:r>
            <a:endParaRPr lang="en-US" dirty="0"/>
          </a:p>
          <a:p>
            <a:pPr algn="just"/>
            <a:r>
              <a:rPr lang="en-US" dirty="0" smtClean="0"/>
              <a:t>Can </a:t>
            </a:r>
            <a:r>
              <a:rPr lang="en-US" dirty="0"/>
              <a:t>be used for cleansing of the roll in terms of expired, shifted and duplicate </a:t>
            </a:r>
            <a:r>
              <a:rPr lang="en-US" dirty="0" smtClean="0"/>
              <a:t>electors</a:t>
            </a:r>
            <a:endParaRPr lang="en-US" dirty="0"/>
          </a:p>
          <a:p>
            <a:pPr algn="just"/>
            <a:r>
              <a:rPr lang="en-US" dirty="0"/>
              <a:t>An error-free &amp;</a:t>
            </a:r>
            <a:r>
              <a:rPr lang="en-US" dirty="0" smtClean="0"/>
              <a:t> </a:t>
            </a:r>
            <a:r>
              <a:rPr lang="en-US" dirty="0"/>
              <a:t>pure electoral roll can be prepared with ease &amp;</a:t>
            </a:r>
            <a:r>
              <a:rPr lang="en-US" dirty="0" smtClean="0"/>
              <a:t> </a:t>
            </a:r>
            <a:r>
              <a:rPr lang="en-US" dirty="0"/>
              <a:t>comfort during the revision as details of </a:t>
            </a:r>
            <a:r>
              <a:rPr lang="en-US" dirty="0" smtClean="0"/>
              <a:t>would-be </a:t>
            </a:r>
            <a:r>
              <a:rPr lang="en-US" dirty="0"/>
              <a:t>electors, electors who are no more eligible for various reasons like shifting, expiry </a:t>
            </a:r>
            <a:r>
              <a:rPr lang="en-US" dirty="0" smtClean="0"/>
              <a:t>etc. </a:t>
            </a:r>
            <a:r>
              <a:rPr lang="en-US" dirty="0"/>
              <a:t>are readily available at any point of </a:t>
            </a:r>
            <a:r>
              <a:rPr lang="en-US" dirty="0" smtClean="0"/>
              <a:t>time </a:t>
            </a:r>
            <a:endParaRPr lang="en-US" dirty="0"/>
          </a:p>
          <a:p>
            <a:endParaRPr lang="en-IN" dirty="0"/>
          </a:p>
        </p:txBody>
      </p:sp>
    </p:spTree>
    <p:extLst>
      <p:ext uri="{BB962C8B-B14F-4D97-AF65-F5344CB8AC3E}">
        <p14:creationId xmlns:p14="http://schemas.microsoft.com/office/powerpoint/2010/main" val="266556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49" y="3480051"/>
            <a:ext cx="6676623" cy="2295652"/>
          </a:xfrm>
        </p:spPr>
        <p:txBody>
          <a:bodyPr/>
          <a:lstStyle/>
          <a:p>
            <a:r>
              <a:rPr lang="en-IN" dirty="0" smtClean="0"/>
              <a:t/>
            </a:r>
            <a:br>
              <a:rPr lang="en-IN" dirty="0" smtClean="0"/>
            </a:br>
            <a:r>
              <a:rPr lang="en-IN" sz="6000" dirty="0"/>
              <a:t>HEALTH </a:t>
            </a:r>
            <a:r>
              <a:rPr lang="en-IN" sz="6000" dirty="0" smtClean="0"/>
              <a:t>ANALYSIS </a:t>
            </a:r>
            <a:r>
              <a:rPr lang="en-IN" sz="4000" dirty="0" smtClean="0"/>
              <a:t>OF THE</a:t>
            </a:r>
            <a:r>
              <a:rPr lang="en-IN" sz="4800" dirty="0" smtClean="0"/>
              <a:t> ROLL</a:t>
            </a:r>
            <a:r>
              <a:rPr lang="en-IN" dirty="0" smtClean="0"/>
              <a:t/>
            </a:r>
            <a:br>
              <a:rPr lang="en-IN" dirty="0" smtClean="0"/>
            </a:br>
            <a:r>
              <a:rPr lang="en-IN" sz="4000" dirty="0" smtClean="0"/>
              <a:t>BY THE </a:t>
            </a:r>
            <a:r>
              <a:rPr lang="en-IN" dirty="0" smtClean="0"/>
              <a:t>BLO</a:t>
            </a:r>
            <a:r>
              <a:rPr lang="en-IN" dirty="0"/>
              <a:t/>
            </a:r>
            <a:br>
              <a:rPr lang="en-IN" dirty="0"/>
            </a:br>
            <a:endParaRPr lang="en-IN" dirty="0"/>
          </a:p>
        </p:txBody>
      </p:sp>
    </p:spTree>
    <p:extLst>
      <p:ext uri="{BB962C8B-B14F-4D97-AF65-F5344CB8AC3E}">
        <p14:creationId xmlns:p14="http://schemas.microsoft.com/office/powerpoint/2010/main" val="409142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2313708"/>
            <a:ext cx="3546763" cy="3893127"/>
          </a:xfrm>
        </p:spPr>
        <p:txBody>
          <a:bodyPr/>
          <a:lstStyle/>
          <a:p>
            <a:pPr algn="l"/>
            <a:r>
              <a:rPr lang="en-IN" dirty="0"/>
              <a:t>See </a:t>
            </a:r>
            <a:r>
              <a:rPr lang="en-IN" sz="2400" dirty="0"/>
              <a:t>Annexure 7.1 (Chapter X)</a:t>
            </a:r>
            <a:r>
              <a:rPr lang="en-IN" dirty="0"/>
              <a:t> of the BLO Register </a:t>
            </a:r>
            <a:r>
              <a:rPr lang="en-IN" dirty="0" smtClean="0"/>
              <a:t>on </a:t>
            </a:r>
            <a:r>
              <a:rPr lang="en-IN" dirty="0"/>
              <a:t>the </a:t>
            </a:r>
            <a:r>
              <a:rPr lang="en-IN" dirty="0" smtClean="0"/>
              <a:t>side.</a:t>
            </a:r>
            <a:br>
              <a:rPr lang="en-IN" dirty="0" smtClean="0"/>
            </a:br>
            <a:r>
              <a:rPr lang="en-IN" dirty="0" smtClean="0"/>
              <a:t> </a:t>
            </a:r>
            <a:br>
              <a:rPr lang="en-IN" dirty="0" smtClean="0"/>
            </a:br>
            <a:r>
              <a:rPr lang="en-IN" dirty="0" smtClean="0"/>
              <a:t>It </a:t>
            </a:r>
            <a:r>
              <a:rPr lang="en-IN" dirty="0"/>
              <a:t>summarizes the broad parameters of the roll of a </a:t>
            </a:r>
            <a:r>
              <a:rPr lang="en-IN" dirty="0" smtClean="0"/>
              <a:t>Polling Station</a:t>
            </a:r>
            <a:r>
              <a:rPr lang="en-IN" dirty="0"/>
              <a:t>.</a:t>
            </a:r>
            <a:br>
              <a:rPr lang="en-IN" dirty="0"/>
            </a:br>
            <a:r>
              <a:rPr lang="en-IN" dirty="0" smtClean="0"/>
              <a:t/>
            </a:r>
            <a:br>
              <a:rPr lang="en-IN" dirty="0" smtClean="0"/>
            </a:br>
            <a:r>
              <a:rPr lang="en-IN" dirty="0" smtClean="0"/>
              <a:t>Bring this pre-filled to the training for the PS of each trainee BLO.</a:t>
            </a:r>
            <a:br>
              <a:rPr lang="en-IN" dirty="0" smtClean="0"/>
            </a:br>
            <a:r>
              <a:rPr lang="en-IN" sz="1200" dirty="0" smtClean="0"/>
              <a:t>The Trainer should obtain prints of PS-wise filled-in Annexures 7.1 from the ERO or the DEO for every trainee BLO in the batch. (DEO or ERO would generate and print it from the ERMS in advance). [Ref. ECI Circular no.  485/Comp/ERMS/2014 dated 26-8-2014]</a:t>
            </a:r>
            <a:br>
              <a:rPr lang="en-IN" sz="1200" dirty="0" smtClean="0"/>
            </a:br>
            <a:r>
              <a:rPr lang="en-IN" sz="500" dirty="0" smtClean="0"/>
              <a:t/>
            </a:r>
            <a:br>
              <a:rPr lang="en-IN" sz="500" dirty="0" smtClean="0"/>
            </a:br>
            <a:r>
              <a:rPr lang="en-IN" sz="1200" dirty="0" smtClean="0"/>
              <a:t>Otherwise, each BLO should fill it in advance and bring it to the training.</a:t>
            </a:r>
            <a:endParaRPr lang="en-IN" dirty="0"/>
          </a:p>
        </p:txBody>
      </p:sp>
      <p:sp>
        <p:nvSpPr>
          <p:cNvPr id="4" name="Text Placeholder 3"/>
          <p:cNvSpPr>
            <a:spLocks noGrp="1"/>
          </p:cNvSpPr>
          <p:nvPr>
            <p:ph type="body" sz="half" idx="2"/>
          </p:nvPr>
        </p:nvSpPr>
        <p:spPr>
          <a:xfrm>
            <a:off x="0" y="692727"/>
            <a:ext cx="4987636" cy="665018"/>
          </a:xfrm>
        </p:spPr>
        <p:txBody>
          <a:bodyPr>
            <a:noAutofit/>
          </a:bodyPr>
          <a:lstStyle/>
          <a:p>
            <a:r>
              <a:rPr lang="en-IN" sz="4600" dirty="0" smtClean="0"/>
              <a:t>HEALTH ANALYSIS </a:t>
            </a:r>
            <a:endParaRPr lang="en-IN" sz="4600" dirty="0"/>
          </a:p>
        </p:txBody>
      </p:sp>
      <p:pic>
        <p:nvPicPr>
          <p:cNvPr id="5" name="Content Placeholder 4"/>
          <p:cNvPicPr>
            <a:picLocks/>
          </p:cNvPicPr>
          <p:nvPr/>
        </p:nvPicPr>
        <p:blipFill>
          <a:blip r:embed="rId2" cstate="print"/>
          <a:srcRect/>
          <a:stretch>
            <a:fillRect/>
          </a:stretch>
        </p:blipFill>
        <p:spPr bwMode="auto">
          <a:xfrm>
            <a:off x="4862945" y="0"/>
            <a:ext cx="7342909" cy="6858000"/>
          </a:xfrm>
          <a:prstGeom prst="rect">
            <a:avLst/>
          </a:prstGeom>
          <a:noFill/>
          <a:ln w="9525">
            <a:noFill/>
            <a:miter lim="800000"/>
            <a:headEnd/>
            <a:tailEnd/>
          </a:ln>
        </p:spPr>
      </p:pic>
    </p:spTree>
    <p:extLst>
      <p:ext uri="{BB962C8B-B14F-4D97-AF65-F5344CB8AC3E}">
        <p14:creationId xmlns:p14="http://schemas.microsoft.com/office/powerpoint/2010/main" val="8548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757540"/>
            <a:ext cx="10972800" cy="965200"/>
          </a:xfrm>
        </p:spPr>
        <p:txBody>
          <a:bodyPr/>
          <a:lstStyle/>
          <a:p>
            <a:r>
              <a:rPr lang="en-IN" dirty="0" smtClean="0"/>
              <a:t>HEALTH ANALYSIS </a:t>
            </a:r>
            <a:br>
              <a:rPr lang="en-IN" dirty="0" smtClean="0"/>
            </a:br>
            <a:r>
              <a:rPr lang="en-IN" sz="2800" dirty="0" smtClean="0"/>
              <a:t>During the Training by BLOs </a:t>
            </a:r>
            <a:br>
              <a:rPr lang="en-IN" sz="2800" dirty="0" smtClean="0"/>
            </a:br>
            <a:r>
              <a:rPr lang="en-IN" sz="2000" dirty="0" smtClean="0"/>
              <a:t>(1)</a:t>
            </a:r>
            <a:endParaRPr lang="en-IN" dirty="0"/>
          </a:p>
        </p:txBody>
      </p:sp>
      <p:sp>
        <p:nvSpPr>
          <p:cNvPr id="3" name="Content Placeholder 2"/>
          <p:cNvSpPr>
            <a:spLocks noGrp="1"/>
          </p:cNvSpPr>
          <p:nvPr>
            <p:ph idx="1"/>
          </p:nvPr>
        </p:nvSpPr>
        <p:spPr>
          <a:xfrm>
            <a:off x="344772" y="2406015"/>
            <a:ext cx="9323883" cy="4336473"/>
          </a:xfrm>
        </p:spPr>
        <p:txBody>
          <a:bodyPr>
            <a:noAutofit/>
          </a:bodyPr>
          <a:lstStyle/>
          <a:p>
            <a:pPr marL="0" indent="0" algn="just">
              <a:lnSpc>
                <a:spcPct val="110000"/>
              </a:lnSpc>
              <a:buNone/>
            </a:pPr>
            <a:r>
              <a:rPr lang="en-IN" sz="1600" dirty="0" smtClean="0">
                <a:solidFill>
                  <a:srgbClr val="CCFF33"/>
                </a:solidFill>
              </a:rPr>
              <a:t>Each BLO should analyse the following types of points </a:t>
            </a:r>
            <a:r>
              <a:rPr lang="en-IN" sz="1600" dirty="0" smtClean="0"/>
              <a:t>using the filled-in Annexure 7.1 of the BLO Register for the E-Roll of his Part Area </a:t>
            </a:r>
            <a:r>
              <a:rPr lang="en-IN" sz="1600" dirty="0" smtClean="0">
                <a:solidFill>
                  <a:srgbClr val="CCFF33"/>
                </a:solidFill>
              </a:rPr>
              <a:t>during the training itself</a:t>
            </a:r>
            <a:r>
              <a:rPr lang="en-IN" sz="1600" dirty="0" smtClean="0"/>
              <a:t>:</a:t>
            </a:r>
          </a:p>
          <a:p>
            <a:pPr marL="960120" lvl="2" indent="-457200" algn="just">
              <a:lnSpc>
                <a:spcPct val="110000"/>
              </a:lnSpc>
              <a:buFont typeface="+mj-lt"/>
              <a:buAutoNum type="arabicPeriod"/>
            </a:pPr>
            <a:r>
              <a:rPr lang="en-IN" sz="1600" dirty="0" smtClean="0"/>
              <a:t>How does the </a:t>
            </a:r>
            <a:r>
              <a:rPr lang="en-IN" sz="1600" dirty="0" smtClean="0">
                <a:solidFill>
                  <a:srgbClr val="CCFF33"/>
                </a:solidFill>
              </a:rPr>
              <a:t>Gender Ratio </a:t>
            </a:r>
            <a:r>
              <a:rPr lang="en-IN" sz="1600" dirty="0" smtClean="0"/>
              <a:t>of the PS compare with that of the AC and the district. Find reasons for wide differences and deviations, if any.</a:t>
            </a:r>
          </a:p>
          <a:p>
            <a:pPr marL="960120" lvl="2" indent="-457200" algn="just">
              <a:lnSpc>
                <a:spcPct val="110000"/>
              </a:lnSpc>
              <a:buFont typeface="+mj-lt"/>
              <a:buAutoNum type="arabicPeriod"/>
            </a:pPr>
            <a:r>
              <a:rPr lang="en-IN" sz="1600" dirty="0" smtClean="0"/>
              <a:t>Is the </a:t>
            </a:r>
            <a:r>
              <a:rPr lang="en-IN" sz="1600" dirty="0" smtClean="0">
                <a:solidFill>
                  <a:srgbClr val="CCFF33"/>
                </a:solidFill>
              </a:rPr>
              <a:t>percentage of any age-cohort much higher/ lower</a:t>
            </a:r>
            <a:r>
              <a:rPr lang="en-IN" sz="1600" dirty="0" smtClean="0"/>
              <a:t> than expected. Compare with fellow trainees. Figure out possible reasons for deviations.</a:t>
            </a:r>
          </a:p>
          <a:p>
            <a:pPr marL="960120" lvl="2" indent="-457200" algn="just">
              <a:lnSpc>
                <a:spcPct val="110000"/>
              </a:lnSpc>
              <a:buFont typeface="+mj-lt"/>
              <a:buAutoNum type="arabicPeriod"/>
            </a:pPr>
            <a:r>
              <a:rPr lang="en-IN" sz="1050" dirty="0" smtClean="0"/>
              <a:t>…</a:t>
            </a:r>
          </a:p>
          <a:p>
            <a:pPr marL="502920" lvl="2" indent="0" algn="just">
              <a:lnSpc>
                <a:spcPct val="110000"/>
              </a:lnSpc>
              <a:buNone/>
            </a:pPr>
            <a:endParaRPr lang="en-IN" sz="1600" dirty="0" smtClean="0"/>
          </a:p>
          <a:p>
            <a:pPr marL="0" indent="0" algn="ctr">
              <a:lnSpc>
                <a:spcPct val="110000"/>
              </a:lnSpc>
              <a:buNone/>
            </a:pPr>
            <a:r>
              <a:rPr lang="en-IN" sz="1600" i="1" dirty="0" smtClean="0"/>
              <a:t>Trainers </a:t>
            </a:r>
            <a:r>
              <a:rPr lang="en-IN" sz="1600" i="1" dirty="0"/>
              <a:t>should encourage analytical and focused discussions on </a:t>
            </a:r>
            <a:r>
              <a:rPr lang="en-IN" sz="1600" i="1" dirty="0" smtClean="0"/>
              <a:t>such points.</a:t>
            </a:r>
            <a:endParaRPr lang="en-IN" sz="1600" i="1" dirty="0"/>
          </a:p>
          <a:p>
            <a:pPr algn="ctr">
              <a:lnSpc>
                <a:spcPct val="110000"/>
              </a:lnSpc>
            </a:pPr>
            <a:endParaRPr lang="en-IN" sz="1600" i="1" dirty="0"/>
          </a:p>
          <a:p>
            <a:pPr marL="502920" lvl="2" indent="0" algn="just">
              <a:lnSpc>
                <a:spcPct val="110000"/>
              </a:lnSpc>
              <a:buNone/>
            </a:pPr>
            <a:endParaRPr lang="en-IN" sz="1600" dirty="0"/>
          </a:p>
        </p:txBody>
      </p:sp>
      <p:pic>
        <p:nvPicPr>
          <p:cNvPr id="4" name="Content Placeholder 4"/>
          <p:cNvPicPr>
            <a:picLocks/>
          </p:cNvPicPr>
          <p:nvPr/>
        </p:nvPicPr>
        <p:blipFill>
          <a:blip r:embed="rId2" cstate="print"/>
          <a:srcRect/>
          <a:stretch>
            <a:fillRect/>
          </a:stretch>
        </p:blipFill>
        <p:spPr bwMode="auto">
          <a:xfrm>
            <a:off x="9818557" y="249384"/>
            <a:ext cx="2373444" cy="3168373"/>
          </a:xfrm>
          <a:prstGeom prst="rect">
            <a:avLst/>
          </a:prstGeom>
          <a:noFill/>
          <a:ln w="9525">
            <a:noFill/>
            <a:miter lim="800000"/>
            <a:headEnd/>
            <a:tailEnd/>
          </a:ln>
        </p:spPr>
      </p:pic>
    </p:spTree>
    <p:extLst>
      <p:ext uri="{BB962C8B-B14F-4D97-AF65-F5344CB8AC3E}">
        <p14:creationId xmlns:p14="http://schemas.microsoft.com/office/powerpoint/2010/main" val="17888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597886"/>
            <a:ext cx="10972800" cy="965200"/>
          </a:xfrm>
        </p:spPr>
        <p:txBody>
          <a:bodyPr/>
          <a:lstStyle/>
          <a:p>
            <a:r>
              <a:rPr lang="en-IN" dirty="0" smtClean="0"/>
              <a:t>HEALTH ANALYSIS </a:t>
            </a:r>
            <a:br>
              <a:rPr lang="en-IN" dirty="0" smtClean="0"/>
            </a:br>
            <a:r>
              <a:rPr lang="en-IN" sz="2800" dirty="0" smtClean="0"/>
              <a:t>During the Training by BLOs </a:t>
            </a:r>
            <a:br>
              <a:rPr lang="en-IN" sz="2800" dirty="0" smtClean="0"/>
            </a:br>
            <a:r>
              <a:rPr lang="en-IN" sz="2000" dirty="0" smtClean="0"/>
              <a:t>(2)</a:t>
            </a:r>
            <a:endParaRPr lang="en-IN" dirty="0"/>
          </a:p>
        </p:txBody>
      </p:sp>
      <p:sp>
        <p:nvSpPr>
          <p:cNvPr id="3" name="Content Placeholder 2"/>
          <p:cNvSpPr>
            <a:spLocks noGrp="1"/>
          </p:cNvSpPr>
          <p:nvPr>
            <p:ph idx="1"/>
          </p:nvPr>
        </p:nvSpPr>
        <p:spPr>
          <a:xfrm>
            <a:off x="344772" y="1803091"/>
            <a:ext cx="9323883" cy="4336473"/>
          </a:xfrm>
        </p:spPr>
        <p:txBody>
          <a:bodyPr>
            <a:noAutofit/>
          </a:bodyPr>
          <a:lstStyle/>
          <a:p>
            <a:pPr marL="0" indent="0" algn="just">
              <a:lnSpc>
                <a:spcPct val="110000"/>
              </a:lnSpc>
              <a:buNone/>
            </a:pPr>
            <a:r>
              <a:rPr lang="en-IN" sz="1600" dirty="0" smtClean="0">
                <a:solidFill>
                  <a:srgbClr val="CCFF33"/>
                </a:solidFill>
              </a:rPr>
              <a:t>Each BLO should analyse the following types of points </a:t>
            </a:r>
            <a:r>
              <a:rPr lang="en-IN" sz="1600" dirty="0" smtClean="0"/>
              <a:t>using the filled-in Annexure 7.1 of the BLO Register for the E-Roll of his Part Area </a:t>
            </a:r>
            <a:r>
              <a:rPr lang="en-IN" sz="1600" dirty="0" smtClean="0">
                <a:solidFill>
                  <a:srgbClr val="CCFF33"/>
                </a:solidFill>
              </a:rPr>
              <a:t>during the training itself</a:t>
            </a:r>
            <a:r>
              <a:rPr lang="en-IN" sz="1600" dirty="0" smtClean="0"/>
              <a:t>:</a:t>
            </a:r>
          </a:p>
          <a:p>
            <a:pPr marL="960120" lvl="2" indent="-457200" algn="just">
              <a:lnSpc>
                <a:spcPct val="110000"/>
              </a:lnSpc>
              <a:buFont typeface="+mj-lt"/>
              <a:buAutoNum type="arabicPeriod"/>
            </a:pPr>
            <a:r>
              <a:rPr lang="en-IN" sz="1050" dirty="0" smtClean="0"/>
              <a:t>..</a:t>
            </a:r>
          </a:p>
          <a:p>
            <a:pPr marL="960120" lvl="2" indent="-457200" algn="just">
              <a:lnSpc>
                <a:spcPct val="110000"/>
              </a:lnSpc>
              <a:buFont typeface="+mj-lt"/>
              <a:buAutoNum type="arabicPeriod"/>
            </a:pPr>
            <a:r>
              <a:rPr lang="en-IN" sz="1050" dirty="0" smtClean="0"/>
              <a:t>..</a:t>
            </a:r>
          </a:p>
          <a:p>
            <a:pPr marL="960120" lvl="2" indent="-457200" algn="just">
              <a:lnSpc>
                <a:spcPct val="110000"/>
              </a:lnSpc>
              <a:buFont typeface="+mj-lt"/>
              <a:buAutoNum type="arabicPeriod"/>
            </a:pPr>
            <a:r>
              <a:rPr lang="en-IN" sz="1600" dirty="0" smtClean="0"/>
              <a:t>If </a:t>
            </a:r>
            <a:r>
              <a:rPr lang="en-IN" sz="1600" dirty="0"/>
              <a:t>the % voters in </a:t>
            </a:r>
            <a:r>
              <a:rPr lang="en-IN" sz="1600" dirty="0">
                <a:solidFill>
                  <a:srgbClr val="CCFF33"/>
                </a:solidFill>
              </a:rPr>
              <a:t>age-cohorts 20-30, 30-40 </a:t>
            </a:r>
            <a:r>
              <a:rPr lang="en-IN" sz="1600" dirty="0"/>
              <a:t>are too low or too </a:t>
            </a:r>
            <a:r>
              <a:rPr lang="en-IN" sz="1600" dirty="0" smtClean="0"/>
              <a:t>high, should you not track the </a:t>
            </a:r>
            <a:r>
              <a:rPr lang="en-IN" sz="1600" dirty="0">
                <a:solidFill>
                  <a:srgbClr val="CCFF33"/>
                </a:solidFill>
              </a:rPr>
              <a:t>working age </a:t>
            </a:r>
            <a:r>
              <a:rPr lang="en-IN" sz="1600" dirty="0" smtClean="0">
                <a:solidFill>
                  <a:srgbClr val="CCFF33"/>
                </a:solidFill>
              </a:rPr>
              <a:t>population </a:t>
            </a:r>
            <a:r>
              <a:rPr lang="en-IN" sz="1600" dirty="0" smtClean="0"/>
              <a:t>for migration and </a:t>
            </a:r>
            <a:r>
              <a:rPr lang="en-IN" sz="1600" dirty="0"/>
              <a:t>young </a:t>
            </a:r>
            <a:r>
              <a:rPr lang="en-IN" sz="1600" dirty="0">
                <a:solidFill>
                  <a:srgbClr val="CCFF33"/>
                </a:solidFill>
              </a:rPr>
              <a:t>women for marriage </a:t>
            </a:r>
            <a:r>
              <a:rPr lang="en-IN" sz="1600" dirty="0"/>
              <a:t>etc</a:t>
            </a:r>
            <a:r>
              <a:rPr lang="en-IN" sz="1600" dirty="0" smtClean="0"/>
              <a:t>.? </a:t>
            </a:r>
          </a:p>
          <a:p>
            <a:pPr marL="1234440" lvl="3" indent="-457200" algn="just">
              <a:lnSpc>
                <a:spcPct val="110000"/>
              </a:lnSpc>
            </a:pPr>
            <a:r>
              <a:rPr lang="en-IN" sz="1600" dirty="0" smtClean="0"/>
              <a:t>Do you have </a:t>
            </a:r>
            <a:r>
              <a:rPr lang="en-IN" sz="1600" dirty="0" smtClean="0">
                <a:solidFill>
                  <a:srgbClr val="CCFF33"/>
                </a:solidFill>
              </a:rPr>
              <a:t>in-migration or out-migration of</a:t>
            </a:r>
            <a:r>
              <a:rPr lang="en-IN" sz="1600" dirty="0" smtClean="0"/>
              <a:t> agricultural labour, industrial </a:t>
            </a:r>
            <a:r>
              <a:rPr lang="en-IN" sz="1600" dirty="0" smtClean="0">
                <a:solidFill>
                  <a:srgbClr val="CCFF33"/>
                </a:solidFill>
              </a:rPr>
              <a:t>labour or students </a:t>
            </a:r>
            <a:r>
              <a:rPr lang="en-IN" sz="1600" dirty="0" smtClean="0"/>
              <a:t>in your part area? </a:t>
            </a:r>
          </a:p>
          <a:p>
            <a:pPr marL="1234440" lvl="3" indent="-457200" algn="just">
              <a:lnSpc>
                <a:spcPct val="110000"/>
              </a:lnSpc>
            </a:pPr>
            <a:r>
              <a:rPr lang="en-IN" sz="1600" dirty="0" smtClean="0"/>
              <a:t>Are there any </a:t>
            </a:r>
            <a:r>
              <a:rPr lang="en-IN" sz="1600" dirty="0" smtClean="0">
                <a:solidFill>
                  <a:srgbClr val="CCFF33"/>
                </a:solidFill>
              </a:rPr>
              <a:t>new colonies or habitations </a:t>
            </a:r>
            <a:r>
              <a:rPr lang="en-IN" sz="1600" dirty="0" smtClean="0"/>
              <a:t>coming up in your area or getting removed from your area? </a:t>
            </a:r>
          </a:p>
          <a:p>
            <a:pPr marL="1234440" lvl="3" indent="-457200" algn="just">
              <a:lnSpc>
                <a:spcPct val="110000"/>
              </a:lnSpc>
            </a:pPr>
            <a:r>
              <a:rPr lang="en-IN" sz="1600" dirty="0" smtClean="0"/>
              <a:t>Are there new or expanding </a:t>
            </a:r>
            <a:r>
              <a:rPr lang="en-IN" sz="1600" dirty="0" smtClean="0">
                <a:solidFill>
                  <a:srgbClr val="CCFF33"/>
                </a:solidFill>
              </a:rPr>
              <a:t>industrial units </a:t>
            </a:r>
            <a:r>
              <a:rPr lang="en-IN" sz="1600" dirty="0" smtClean="0"/>
              <a:t>in your area? </a:t>
            </a:r>
          </a:p>
          <a:p>
            <a:pPr marL="1234440" lvl="3" indent="-457200" algn="just">
              <a:lnSpc>
                <a:spcPct val="110000"/>
              </a:lnSpc>
            </a:pPr>
            <a:r>
              <a:rPr lang="en-IN" sz="1600" dirty="0" smtClean="0"/>
              <a:t>Are there a lot of </a:t>
            </a:r>
            <a:r>
              <a:rPr lang="en-IN" sz="1600" dirty="0" smtClean="0">
                <a:solidFill>
                  <a:srgbClr val="CCFF33"/>
                </a:solidFill>
              </a:rPr>
              <a:t>agricultural landowners </a:t>
            </a:r>
            <a:r>
              <a:rPr lang="en-IN" sz="1600" dirty="0" smtClean="0"/>
              <a:t>in your area who employ labour? </a:t>
            </a:r>
          </a:p>
          <a:p>
            <a:pPr marL="1234440" lvl="3" indent="-457200" algn="just">
              <a:lnSpc>
                <a:spcPct val="110000"/>
              </a:lnSpc>
            </a:pPr>
            <a:r>
              <a:rPr lang="en-IN" sz="1600" dirty="0" smtClean="0"/>
              <a:t>Are there </a:t>
            </a:r>
            <a:r>
              <a:rPr lang="en-IN" sz="1600" dirty="0" smtClean="0">
                <a:solidFill>
                  <a:srgbClr val="CCFF33"/>
                </a:solidFill>
              </a:rPr>
              <a:t>colleges or hostels </a:t>
            </a:r>
            <a:r>
              <a:rPr lang="en-IN" sz="1600" dirty="0" smtClean="0"/>
              <a:t>in your area?</a:t>
            </a:r>
          </a:p>
          <a:p>
            <a:pPr marL="960120" lvl="2" indent="-457200" algn="just">
              <a:lnSpc>
                <a:spcPct val="110000"/>
              </a:lnSpc>
              <a:buFont typeface="+mj-lt"/>
              <a:buAutoNum type="arabicPeriod"/>
            </a:pPr>
            <a:r>
              <a:rPr lang="en-IN" sz="1050" dirty="0" smtClean="0"/>
              <a:t>…</a:t>
            </a:r>
            <a:endParaRPr lang="en-IN" sz="1050" i="1" dirty="0" smtClean="0"/>
          </a:p>
          <a:p>
            <a:pPr marL="0" indent="0" algn="ctr">
              <a:lnSpc>
                <a:spcPct val="110000"/>
              </a:lnSpc>
              <a:buNone/>
            </a:pPr>
            <a:r>
              <a:rPr lang="en-IN" sz="1600" i="1" dirty="0" smtClean="0"/>
              <a:t>Trainers </a:t>
            </a:r>
            <a:r>
              <a:rPr lang="en-IN" sz="1600" i="1" dirty="0"/>
              <a:t>should encourage analytical and focused discussions on </a:t>
            </a:r>
            <a:r>
              <a:rPr lang="en-IN" sz="1600" i="1" dirty="0" smtClean="0"/>
              <a:t>such points.</a:t>
            </a:r>
            <a:endParaRPr lang="en-IN" sz="1600" i="1" dirty="0"/>
          </a:p>
          <a:p>
            <a:pPr>
              <a:lnSpc>
                <a:spcPct val="110000"/>
              </a:lnSpc>
            </a:pPr>
            <a:endParaRPr lang="en-IN" sz="1600" dirty="0"/>
          </a:p>
          <a:p>
            <a:pPr marL="502920" lvl="2" indent="0" algn="just">
              <a:lnSpc>
                <a:spcPct val="110000"/>
              </a:lnSpc>
              <a:buNone/>
            </a:pPr>
            <a:endParaRPr lang="en-IN" sz="1600" dirty="0"/>
          </a:p>
        </p:txBody>
      </p:sp>
      <p:pic>
        <p:nvPicPr>
          <p:cNvPr id="4" name="Content Placeholder 4"/>
          <p:cNvPicPr>
            <a:picLocks/>
          </p:cNvPicPr>
          <p:nvPr/>
        </p:nvPicPr>
        <p:blipFill>
          <a:blip r:embed="rId2" cstate="print"/>
          <a:srcRect/>
          <a:stretch>
            <a:fillRect/>
          </a:stretch>
        </p:blipFill>
        <p:spPr bwMode="auto">
          <a:xfrm>
            <a:off x="9818557" y="249384"/>
            <a:ext cx="2373444" cy="3168373"/>
          </a:xfrm>
          <a:prstGeom prst="rect">
            <a:avLst/>
          </a:prstGeom>
          <a:noFill/>
          <a:ln w="9525">
            <a:noFill/>
            <a:miter lim="800000"/>
            <a:headEnd/>
            <a:tailEnd/>
          </a:ln>
        </p:spPr>
      </p:pic>
    </p:spTree>
    <p:extLst>
      <p:ext uri="{BB962C8B-B14F-4D97-AF65-F5344CB8AC3E}">
        <p14:creationId xmlns:p14="http://schemas.microsoft.com/office/powerpoint/2010/main" val="1675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95" y="675314"/>
            <a:ext cx="10972800" cy="1097745"/>
          </a:xfrm>
        </p:spPr>
        <p:txBody>
          <a:bodyPr/>
          <a:lstStyle/>
          <a:p>
            <a:pPr algn="l"/>
            <a:r>
              <a:rPr lang="en-IN" sz="3600" dirty="0" smtClean="0"/>
              <a:t>IMPORTANCE of </a:t>
            </a:r>
            <a:br>
              <a:rPr lang="en-IN" sz="3600" dirty="0" smtClean="0"/>
            </a:br>
            <a:r>
              <a:rPr lang="en-IN" sz="3600" dirty="0" smtClean="0"/>
              <a:t>QUALITY &amp; ACCURACY of the ELECTORAL ROLL </a:t>
            </a:r>
            <a:r>
              <a:rPr lang="en-IN" sz="2400" dirty="0" smtClean="0"/>
              <a:t>(2)</a:t>
            </a:r>
            <a:endParaRPr lang="en-IN" sz="2400" dirty="0"/>
          </a:p>
        </p:txBody>
      </p:sp>
      <p:sp>
        <p:nvSpPr>
          <p:cNvPr id="3" name="Content Placeholder 2"/>
          <p:cNvSpPr>
            <a:spLocks noGrp="1"/>
          </p:cNvSpPr>
          <p:nvPr>
            <p:ph idx="1"/>
          </p:nvPr>
        </p:nvSpPr>
        <p:spPr>
          <a:xfrm>
            <a:off x="534261" y="2105695"/>
            <a:ext cx="11303358" cy="4752305"/>
          </a:xfrm>
        </p:spPr>
        <p:txBody>
          <a:bodyPr>
            <a:noAutofit/>
          </a:bodyPr>
          <a:lstStyle/>
          <a:p>
            <a:pPr marL="0" indent="0" algn="just">
              <a:buNone/>
            </a:pPr>
            <a:r>
              <a:rPr lang="en-IN" sz="2400" dirty="0" smtClean="0"/>
              <a:t>B.    Correct entry in the roll </a:t>
            </a:r>
            <a:r>
              <a:rPr lang="en-IN" sz="2400" dirty="0" smtClean="0">
                <a:solidFill>
                  <a:srgbClr val="CCFF33"/>
                </a:solidFill>
              </a:rPr>
              <a:t>entitles people to vote </a:t>
            </a:r>
            <a:r>
              <a:rPr lang="en-IN" sz="2400" dirty="0" smtClean="0"/>
              <a:t>and </a:t>
            </a:r>
            <a:r>
              <a:rPr lang="en-IN" sz="2400" dirty="0" smtClean="0">
                <a:solidFill>
                  <a:srgbClr val="CCFF33"/>
                </a:solidFill>
              </a:rPr>
              <a:t>assures</a:t>
            </a:r>
            <a:r>
              <a:rPr lang="en-IN" sz="2400" dirty="0" smtClean="0"/>
              <a:t> them their </a:t>
            </a:r>
            <a:r>
              <a:rPr lang="en-IN" sz="2400" dirty="0" smtClean="0">
                <a:solidFill>
                  <a:srgbClr val="CCFF33"/>
                </a:solidFill>
              </a:rPr>
              <a:t>right of </a:t>
            </a:r>
            <a:r>
              <a:rPr lang="en-IN" sz="2400" dirty="0">
                <a:solidFill>
                  <a:srgbClr val="CCFF33"/>
                </a:solidFill>
              </a:rPr>
              <a:t> </a:t>
            </a:r>
            <a:r>
              <a:rPr lang="en-IN" sz="2400" dirty="0" smtClean="0">
                <a:solidFill>
                  <a:srgbClr val="CCFF33"/>
                </a:solidFill>
              </a:rPr>
              <a:t>                         	franchise</a:t>
            </a:r>
            <a:r>
              <a:rPr lang="en-IN" sz="2400" dirty="0" smtClean="0"/>
              <a:t>.</a:t>
            </a:r>
            <a:endParaRPr lang="en-IN" sz="2400" dirty="0"/>
          </a:p>
          <a:p>
            <a:pPr marL="777240" lvl="3" indent="0" algn="just">
              <a:buNone/>
            </a:pPr>
            <a:r>
              <a:rPr lang="en-IN" sz="2400" dirty="0" smtClean="0"/>
              <a:t>It </a:t>
            </a:r>
            <a:r>
              <a:rPr lang="en-IN" sz="2400" dirty="0" smtClean="0">
                <a:solidFill>
                  <a:srgbClr val="CCFF33"/>
                </a:solidFill>
              </a:rPr>
              <a:t>provides </a:t>
            </a:r>
            <a:r>
              <a:rPr lang="en-IN" sz="2400" dirty="0" smtClean="0"/>
              <a:t>to a citizen, </a:t>
            </a:r>
          </a:p>
          <a:p>
            <a:pPr marL="1691640" lvl="5" indent="-457200" algn="just">
              <a:buFont typeface="+mj-lt"/>
              <a:buAutoNum type="arabicPeriod"/>
            </a:pPr>
            <a:r>
              <a:rPr lang="en-IN" sz="2000" dirty="0" smtClean="0"/>
              <a:t>the fundamental </a:t>
            </a:r>
            <a:r>
              <a:rPr lang="en-IN" sz="2000" dirty="0" smtClean="0">
                <a:solidFill>
                  <a:srgbClr val="CCFF33"/>
                </a:solidFill>
              </a:rPr>
              <a:t>sense of belonging </a:t>
            </a:r>
            <a:r>
              <a:rPr lang="en-IN" sz="2000" dirty="0" smtClean="0"/>
              <a:t>to his nation, his state and his constituency, </a:t>
            </a:r>
          </a:p>
          <a:p>
            <a:pPr marL="1691640" lvl="5" indent="-457200" algn="just">
              <a:buFont typeface="+mj-lt"/>
              <a:buAutoNum type="arabicPeriod"/>
            </a:pPr>
            <a:r>
              <a:rPr lang="en-IN" sz="2000" dirty="0" smtClean="0">
                <a:solidFill>
                  <a:srgbClr val="CCFF33"/>
                </a:solidFill>
              </a:rPr>
              <a:t>connects</a:t>
            </a:r>
            <a:r>
              <a:rPr lang="en-IN" sz="2000" dirty="0" smtClean="0"/>
              <a:t> him to them – politically and by duty and responsibility, and </a:t>
            </a:r>
          </a:p>
          <a:p>
            <a:pPr marL="1691640" lvl="5" indent="-457200" algn="just">
              <a:buFont typeface="+mj-lt"/>
              <a:buAutoNum type="arabicPeriod"/>
            </a:pPr>
            <a:r>
              <a:rPr lang="en-IN" sz="2000" dirty="0" smtClean="0">
                <a:solidFill>
                  <a:srgbClr val="CCFF33"/>
                </a:solidFill>
              </a:rPr>
              <a:t>gives</a:t>
            </a:r>
            <a:r>
              <a:rPr lang="en-IN" sz="2000" dirty="0" smtClean="0"/>
              <a:t> him an </a:t>
            </a:r>
            <a:r>
              <a:rPr lang="en-IN" sz="2000" dirty="0" smtClean="0">
                <a:solidFill>
                  <a:srgbClr val="CCFF33"/>
                </a:solidFill>
              </a:rPr>
              <a:t>identity </a:t>
            </a:r>
            <a:r>
              <a:rPr lang="en-IN" sz="2000" dirty="0" smtClean="0"/>
              <a:t>and an </a:t>
            </a:r>
            <a:r>
              <a:rPr lang="en-IN" sz="2000" dirty="0" smtClean="0">
                <a:solidFill>
                  <a:srgbClr val="CCFF33"/>
                </a:solidFill>
              </a:rPr>
              <a:t>identification</a:t>
            </a:r>
            <a:r>
              <a:rPr lang="en-IN" sz="2000" dirty="0" smtClean="0"/>
              <a:t> in the records of the state – something of immense value and direct utility to him.</a:t>
            </a:r>
          </a:p>
          <a:p>
            <a:pPr marL="777240" lvl="3" indent="0" algn="just">
              <a:buNone/>
            </a:pPr>
            <a:r>
              <a:rPr lang="en-IN" sz="2400" dirty="0" smtClean="0"/>
              <a:t>Hence, correct entry in the roll is </a:t>
            </a:r>
            <a:r>
              <a:rPr lang="en-IN" sz="2400" dirty="0" smtClean="0">
                <a:solidFill>
                  <a:srgbClr val="CCFF33"/>
                </a:solidFill>
              </a:rPr>
              <a:t>important for every individual voter</a:t>
            </a:r>
            <a:r>
              <a:rPr lang="en-IN" sz="2400" dirty="0" smtClean="0"/>
              <a:t>. </a:t>
            </a:r>
          </a:p>
          <a:p>
            <a:pPr marL="502920" lvl="2" indent="0" algn="ctr">
              <a:buNone/>
            </a:pPr>
            <a:endParaRPr lang="en-IN" sz="100" i="1" dirty="0" smtClean="0"/>
          </a:p>
          <a:p>
            <a:pPr marL="0" indent="0" algn="ctr">
              <a:buNone/>
            </a:pPr>
            <a:r>
              <a:rPr lang="en-IN" sz="1600" i="1" dirty="0" smtClean="0"/>
              <a:t>As such, in the E-Roll there should </a:t>
            </a:r>
            <a:r>
              <a:rPr lang="en-IN" sz="1600" i="1" dirty="0"/>
              <a:t>not </a:t>
            </a:r>
            <a:r>
              <a:rPr lang="en-IN" sz="1600" i="1" dirty="0" smtClean="0"/>
              <a:t>be </a:t>
            </a:r>
            <a:r>
              <a:rPr lang="en-IN" sz="1600" i="1" dirty="0"/>
              <a:t>any name </a:t>
            </a:r>
            <a:r>
              <a:rPr lang="en-IN" sz="1600" i="1" dirty="0" smtClean="0"/>
              <a:t>unduly </a:t>
            </a:r>
            <a:r>
              <a:rPr lang="en-IN" sz="1600" i="1" dirty="0" smtClean="0">
                <a:solidFill>
                  <a:srgbClr val="CCFF33"/>
                </a:solidFill>
              </a:rPr>
              <a:t>missing</a:t>
            </a:r>
            <a:r>
              <a:rPr lang="en-IN" sz="1600" i="1" dirty="0"/>
              <a:t>, </a:t>
            </a:r>
            <a:r>
              <a:rPr lang="en-IN" sz="1600" i="1" dirty="0" smtClean="0"/>
              <a:t>unduly </a:t>
            </a:r>
            <a:r>
              <a:rPr lang="en-IN" sz="1600" i="1" dirty="0" smtClean="0">
                <a:solidFill>
                  <a:srgbClr val="CCFF33"/>
                </a:solidFill>
              </a:rPr>
              <a:t>surplus</a:t>
            </a:r>
            <a:r>
              <a:rPr lang="en-IN" sz="1600" i="1" dirty="0" smtClean="0">
                <a:solidFill>
                  <a:schemeClr val="accent6">
                    <a:lumMod val="60000"/>
                    <a:lumOff val="40000"/>
                  </a:schemeClr>
                </a:solidFill>
              </a:rPr>
              <a:t> </a:t>
            </a:r>
            <a:r>
              <a:rPr lang="en-IN" sz="1600" i="1" dirty="0" smtClean="0"/>
              <a:t>(</a:t>
            </a:r>
            <a:r>
              <a:rPr lang="en-IN" sz="1600" i="1" dirty="0" err="1" smtClean="0"/>
              <a:t>eg</a:t>
            </a:r>
            <a:r>
              <a:rPr lang="en-IN" sz="1600" i="1" dirty="0" smtClean="0"/>
              <a:t> dead, </a:t>
            </a:r>
            <a:r>
              <a:rPr lang="en-IN" sz="1600" i="1" dirty="0"/>
              <a:t>shifted </a:t>
            </a:r>
            <a:r>
              <a:rPr lang="en-IN" sz="1600" i="1" dirty="0" smtClean="0"/>
              <a:t>or fictitious) </a:t>
            </a:r>
            <a:r>
              <a:rPr lang="en-IN" sz="1600" i="1" dirty="0"/>
              <a:t>or </a:t>
            </a:r>
            <a:r>
              <a:rPr lang="en-IN" sz="1600" i="1" dirty="0" smtClean="0">
                <a:solidFill>
                  <a:srgbClr val="CCFF33"/>
                </a:solidFill>
              </a:rPr>
              <a:t>duplicate</a:t>
            </a:r>
            <a:r>
              <a:rPr lang="en-IN" sz="1600" i="1" dirty="0" smtClean="0"/>
              <a:t>. The roll should be </a:t>
            </a:r>
            <a:r>
              <a:rPr lang="en-IN" sz="1600" i="1" dirty="0">
                <a:solidFill>
                  <a:srgbClr val="CCFF33"/>
                </a:solidFill>
              </a:rPr>
              <a:t>error-free, clean &amp; </a:t>
            </a:r>
            <a:r>
              <a:rPr lang="en-IN" sz="1600" i="1" dirty="0" smtClean="0">
                <a:solidFill>
                  <a:srgbClr val="CCFF33"/>
                </a:solidFill>
              </a:rPr>
              <a:t>up-to-date</a:t>
            </a:r>
            <a:r>
              <a:rPr lang="en-IN" sz="1600" i="1" dirty="0" smtClean="0"/>
              <a:t>.</a:t>
            </a:r>
            <a:endParaRPr lang="en-IN" sz="1600" i="1" dirty="0"/>
          </a:p>
          <a:p>
            <a:pPr algn="just"/>
            <a:endParaRPr lang="en-IN" sz="2400" dirty="0"/>
          </a:p>
        </p:txBody>
      </p:sp>
    </p:spTree>
    <p:extLst>
      <p:ext uri="{BB962C8B-B14F-4D97-AF65-F5344CB8AC3E}">
        <p14:creationId xmlns:p14="http://schemas.microsoft.com/office/powerpoint/2010/main" val="25819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670456"/>
            <a:ext cx="10972800" cy="965200"/>
          </a:xfrm>
        </p:spPr>
        <p:txBody>
          <a:bodyPr/>
          <a:lstStyle/>
          <a:p>
            <a:r>
              <a:rPr lang="en-IN" dirty="0" smtClean="0"/>
              <a:t>HEALTH ANALYSIS </a:t>
            </a:r>
            <a:br>
              <a:rPr lang="en-IN" dirty="0" smtClean="0"/>
            </a:br>
            <a:r>
              <a:rPr lang="en-IN" sz="2800" dirty="0" smtClean="0"/>
              <a:t>During the Training by BLOs </a:t>
            </a:r>
            <a:r>
              <a:rPr lang="en-IN" sz="2000" dirty="0" smtClean="0"/>
              <a:t> </a:t>
            </a:r>
            <a:br>
              <a:rPr lang="en-IN" sz="2000" dirty="0" smtClean="0"/>
            </a:br>
            <a:r>
              <a:rPr lang="en-IN" sz="2000" dirty="0" smtClean="0"/>
              <a:t>(3)</a:t>
            </a:r>
            <a:endParaRPr lang="en-IN" dirty="0">
              <a:solidFill>
                <a:srgbClr val="FFFFCC"/>
              </a:solidFill>
            </a:endParaRPr>
          </a:p>
        </p:txBody>
      </p:sp>
      <p:sp>
        <p:nvSpPr>
          <p:cNvPr id="3" name="Content Placeholder 2"/>
          <p:cNvSpPr>
            <a:spLocks noGrp="1"/>
          </p:cNvSpPr>
          <p:nvPr>
            <p:ph idx="1"/>
          </p:nvPr>
        </p:nvSpPr>
        <p:spPr>
          <a:xfrm>
            <a:off x="494674" y="2511306"/>
            <a:ext cx="9323883" cy="4336473"/>
          </a:xfrm>
        </p:spPr>
        <p:txBody>
          <a:bodyPr>
            <a:noAutofit/>
          </a:bodyPr>
          <a:lstStyle/>
          <a:p>
            <a:pPr marL="0" indent="0" algn="just">
              <a:lnSpc>
                <a:spcPct val="110000"/>
              </a:lnSpc>
              <a:buNone/>
            </a:pPr>
            <a:r>
              <a:rPr lang="en-IN" sz="1600" dirty="0" smtClean="0">
                <a:solidFill>
                  <a:srgbClr val="CCFF33"/>
                </a:solidFill>
              </a:rPr>
              <a:t>Each BLO should analyse the following types of points </a:t>
            </a:r>
            <a:r>
              <a:rPr lang="en-IN" sz="1600" dirty="0" smtClean="0"/>
              <a:t>using the filled-in Annexure 7.1 of the BLO Register for the E-Roll of his Part Area </a:t>
            </a:r>
            <a:r>
              <a:rPr lang="en-IN" sz="1600" dirty="0" smtClean="0">
                <a:solidFill>
                  <a:srgbClr val="CCFF33"/>
                </a:solidFill>
              </a:rPr>
              <a:t>during the training itself</a:t>
            </a:r>
            <a:r>
              <a:rPr lang="en-IN" sz="1600" dirty="0" smtClean="0"/>
              <a:t>:</a:t>
            </a:r>
          </a:p>
          <a:p>
            <a:pPr marL="960120" lvl="2" indent="-457200" algn="just">
              <a:lnSpc>
                <a:spcPct val="110000"/>
              </a:lnSpc>
              <a:buFont typeface="+mj-lt"/>
              <a:buAutoNum type="arabicPeriod"/>
            </a:pPr>
            <a:r>
              <a:rPr lang="en-IN" sz="1050" dirty="0" smtClean="0"/>
              <a:t>…</a:t>
            </a:r>
          </a:p>
          <a:p>
            <a:pPr marL="960120" lvl="2" indent="-457200" algn="just">
              <a:lnSpc>
                <a:spcPct val="110000"/>
              </a:lnSpc>
              <a:buFont typeface="+mj-lt"/>
              <a:buAutoNum type="arabicPeriod"/>
            </a:pPr>
            <a:r>
              <a:rPr lang="en-IN" sz="1050" dirty="0" smtClean="0"/>
              <a:t>...</a:t>
            </a:r>
          </a:p>
          <a:p>
            <a:pPr marL="960120" lvl="2" indent="-457200" algn="just">
              <a:lnSpc>
                <a:spcPct val="110000"/>
              </a:lnSpc>
              <a:buFont typeface="+mj-lt"/>
              <a:buAutoNum type="arabicPeriod"/>
            </a:pPr>
            <a:r>
              <a:rPr lang="en-IN" sz="1050" dirty="0" smtClean="0"/>
              <a:t>…</a:t>
            </a:r>
            <a:endParaRPr lang="en-IN" sz="1050" dirty="0"/>
          </a:p>
          <a:p>
            <a:pPr marL="960120" lvl="2" indent="-457200" algn="just">
              <a:lnSpc>
                <a:spcPct val="110000"/>
              </a:lnSpc>
              <a:buFont typeface="+mj-lt"/>
              <a:buAutoNum type="arabicPeriod"/>
            </a:pPr>
            <a:r>
              <a:rPr lang="en-IN" sz="1600" dirty="0" smtClean="0"/>
              <a:t>Should you not track the enrolled </a:t>
            </a:r>
            <a:r>
              <a:rPr lang="en-IN" sz="1600" dirty="0" smtClean="0">
                <a:solidFill>
                  <a:srgbClr val="CCFF33"/>
                </a:solidFill>
              </a:rPr>
              <a:t>senior citizens </a:t>
            </a:r>
            <a:r>
              <a:rPr lang="en-IN" sz="1600" dirty="0" smtClean="0"/>
              <a:t>(age-cohorts 60-70, 70-80, and above) about being alive  if the % in these age-cohorts is too high in your PS as compared to your fellow BLOs?</a:t>
            </a:r>
          </a:p>
          <a:p>
            <a:pPr marL="960120" lvl="2" indent="-457200" algn="just">
              <a:lnSpc>
                <a:spcPct val="110000"/>
              </a:lnSpc>
              <a:buFont typeface="+mj-lt"/>
              <a:buAutoNum type="arabicPeriod"/>
            </a:pPr>
            <a:r>
              <a:rPr lang="en-IN" sz="1600" dirty="0" smtClean="0"/>
              <a:t>If the % in </a:t>
            </a:r>
            <a:r>
              <a:rPr lang="en-IN" sz="1600" dirty="0"/>
              <a:t>age–cohort </a:t>
            </a:r>
            <a:r>
              <a:rPr lang="en-IN" sz="1600" dirty="0">
                <a:solidFill>
                  <a:srgbClr val="CCFF33"/>
                </a:solidFill>
              </a:rPr>
              <a:t>18-20 </a:t>
            </a:r>
            <a:r>
              <a:rPr lang="en-IN" sz="1600" dirty="0" smtClean="0"/>
              <a:t>is somewhat higher in your PS as compared to your fellow BLOs, are you sure that no voter </a:t>
            </a:r>
            <a:r>
              <a:rPr lang="en-IN" sz="1600" dirty="0"/>
              <a:t>enrolled </a:t>
            </a:r>
            <a:r>
              <a:rPr lang="en-IN" sz="1600" dirty="0" smtClean="0"/>
              <a:t>in this cohort is actually </a:t>
            </a:r>
            <a:r>
              <a:rPr lang="en-IN" sz="1600" dirty="0" smtClean="0">
                <a:solidFill>
                  <a:srgbClr val="CCFF33"/>
                </a:solidFill>
              </a:rPr>
              <a:t>underage</a:t>
            </a:r>
            <a:r>
              <a:rPr lang="en-IN" sz="1600" dirty="0" smtClean="0"/>
              <a:t>? </a:t>
            </a:r>
          </a:p>
          <a:p>
            <a:pPr marL="960120" lvl="2" indent="-457200" algn="just">
              <a:lnSpc>
                <a:spcPct val="110000"/>
              </a:lnSpc>
              <a:buFont typeface="+mj-lt"/>
              <a:buAutoNum type="arabicPeriod"/>
            </a:pPr>
            <a:r>
              <a:rPr lang="en-IN" sz="1600" dirty="0" smtClean="0"/>
              <a:t>Any other points of analysis.</a:t>
            </a:r>
          </a:p>
          <a:p>
            <a:pPr marL="502920" lvl="2" indent="0" algn="just">
              <a:lnSpc>
                <a:spcPct val="110000"/>
              </a:lnSpc>
              <a:buNone/>
            </a:pPr>
            <a:endParaRPr lang="en-IN" sz="1600" dirty="0" smtClean="0"/>
          </a:p>
          <a:p>
            <a:pPr marL="0" indent="0" algn="ctr">
              <a:lnSpc>
                <a:spcPct val="110000"/>
              </a:lnSpc>
              <a:buNone/>
            </a:pPr>
            <a:r>
              <a:rPr lang="en-IN" sz="1600" i="1" dirty="0" smtClean="0"/>
              <a:t>Trainers </a:t>
            </a:r>
            <a:r>
              <a:rPr lang="en-IN" sz="1600" i="1" dirty="0"/>
              <a:t>should encourage analytical and focused discussions on </a:t>
            </a:r>
            <a:r>
              <a:rPr lang="en-IN" sz="1600" i="1" dirty="0" smtClean="0"/>
              <a:t>such points.</a:t>
            </a:r>
            <a:endParaRPr lang="en-IN" sz="1600" i="1" dirty="0"/>
          </a:p>
          <a:p>
            <a:pPr>
              <a:lnSpc>
                <a:spcPct val="110000"/>
              </a:lnSpc>
            </a:pPr>
            <a:endParaRPr lang="en-IN" sz="1600" dirty="0"/>
          </a:p>
          <a:p>
            <a:pPr marL="502920" lvl="2" indent="0" algn="just">
              <a:lnSpc>
                <a:spcPct val="110000"/>
              </a:lnSpc>
              <a:buNone/>
            </a:pPr>
            <a:endParaRPr lang="en-IN" sz="1600" dirty="0"/>
          </a:p>
        </p:txBody>
      </p:sp>
      <p:pic>
        <p:nvPicPr>
          <p:cNvPr id="4" name="Content Placeholder 4"/>
          <p:cNvPicPr>
            <a:picLocks/>
          </p:cNvPicPr>
          <p:nvPr/>
        </p:nvPicPr>
        <p:blipFill>
          <a:blip r:embed="rId2" cstate="print"/>
          <a:srcRect/>
          <a:stretch>
            <a:fillRect/>
          </a:stretch>
        </p:blipFill>
        <p:spPr bwMode="auto">
          <a:xfrm>
            <a:off x="9818557" y="249384"/>
            <a:ext cx="2373444" cy="3168373"/>
          </a:xfrm>
          <a:prstGeom prst="rect">
            <a:avLst/>
          </a:prstGeom>
          <a:noFill/>
          <a:ln w="9525">
            <a:noFill/>
            <a:miter lim="800000"/>
            <a:headEnd/>
            <a:tailEnd/>
          </a:ln>
        </p:spPr>
      </p:pic>
    </p:spTree>
    <p:extLst>
      <p:ext uri="{BB962C8B-B14F-4D97-AF65-F5344CB8AC3E}">
        <p14:creationId xmlns:p14="http://schemas.microsoft.com/office/powerpoint/2010/main" val="34221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02" y="2780804"/>
            <a:ext cx="6676623" cy="2295652"/>
          </a:xfrm>
        </p:spPr>
        <p:txBody>
          <a:bodyPr/>
          <a:lstStyle/>
          <a:p>
            <a:r>
              <a:rPr lang="en-IN" dirty="0" smtClean="0"/>
              <a:t>IDENTIFYING ERRORS</a:t>
            </a:r>
            <a:br>
              <a:rPr lang="en-IN" dirty="0" smtClean="0"/>
            </a:br>
            <a:r>
              <a:rPr lang="en-IN" sz="4000" dirty="0" smtClean="0"/>
              <a:t>IN THE</a:t>
            </a:r>
            <a:r>
              <a:rPr lang="en-IN" sz="4800" dirty="0" smtClean="0"/>
              <a:t> ROLL</a:t>
            </a:r>
            <a:r>
              <a:rPr lang="en-IN" dirty="0" smtClean="0"/>
              <a:t/>
            </a:r>
            <a:br>
              <a:rPr lang="en-IN" dirty="0" smtClean="0"/>
            </a:br>
            <a:endParaRPr lang="en-IN" dirty="0"/>
          </a:p>
        </p:txBody>
      </p:sp>
    </p:spTree>
    <p:extLst>
      <p:ext uri="{BB962C8B-B14F-4D97-AF65-F5344CB8AC3E}">
        <p14:creationId xmlns:p14="http://schemas.microsoft.com/office/powerpoint/2010/main" val="38550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LIST OF ERRORS IN E-ROLL DATABASE </a:t>
            </a:r>
            <a:r>
              <a:rPr lang="en-IN" sz="2800" b="1" dirty="0" smtClean="0"/>
              <a:t>(1)</a:t>
            </a:r>
            <a:endParaRPr lang="en-IN" dirty="0"/>
          </a:p>
        </p:txBody>
      </p:sp>
      <p:sp>
        <p:nvSpPr>
          <p:cNvPr id="5" name="Content Placeholder 4"/>
          <p:cNvSpPr>
            <a:spLocks noGrp="1"/>
          </p:cNvSpPr>
          <p:nvPr>
            <p:ph idx="1"/>
          </p:nvPr>
        </p:nvSpPr>
        <p:spPr>
          <a:xfrm>
            <a:off x="932666" y="1523297"/>
            <a:ext cx="10972800" cy="4936497"/>
          </a:xfrm>
        </p:spPr>
        <p:txBody>
          <a:bodyPr numCol="1">
            <a:noAutofit/>
          </a:bodyPr>
          <a:lstStyle/>
          <a:p>
            <a:pPr marL="742950" lvl="0" indent="-742950">
              <a:buFont typeface="+mj-lt"/>
              <a:buAutoNum type="arabicPeriod"/>
            </a:pPr>
            <a:r>
              <a:rPr lang="en-IN" sz="2000" dirty="0" smtClean="0"/>
              <a:t>Voter’s name has junk characters or is blank </a:t>
            </a:r>
            <a:endParaRPr lang="en-IN" sz="2000" dirty="0"/>
          </a:p>
          <a:p>
            <a:pPr marL="742950" lvl="0" indent="-742950">
              <a:buFont typeface="+mj-lt"/>
              <a:buAutoNum type="arabicPeriod"/>
            </a:pPr>
            <a:r>
              <a:rPr lang="en-IN" sz="2000" dirty="0"/>
              <a:t>Part No. has junk characters or is blank</a:t>
            </a:r>
          </a:p>
          <a:p>
            <a:pPr marL="742950" lvl="0" indent="-742950">
              <a:buFont typeface="+mj-lt"/>
              <a:buAutoNum type="arabicPeriod"/>
            </a:pPr>
            <a:r>
              <a:rPr lang="en-IN" sz="2000" dirty="0"/>
              <a:t>Serial No. of the Voter has junk characters or is blank</a:t>
            </a:r>
          </a:p>
          <a:p>
            <a:pPr marL="742950" lvl="0" indent="-742950">
              <a:buFont typeface="+mj-lt"/>
              <a:buAutoNum type="arabicPeriod"/>
            </a:pPr>
            <a:r>
              <a:rPr lang="en-IN" sz="2000" dirty="0"/>
              <a:t>Section No. has junk characters or is blank</a:t>
            </a:r>
          </a:p>
          <a:p>
            <a:pPr marL="742950" lvl="0" indent="-742950">
              <a:buFont typeface="+mj-lt"/>
              <a:buAutoNum type="arabicPeriod"/>
            </a:pPr>
            <a:r>
              <a:rPr lang="en-IN" sz="2000" dirty="0"/>
              <a:t>House No. has junk characters or is blank</a:t>
            </a:r>
          </a:p>
          <a:p>
            <a:pPr marL="742950" lvl="0" indent="-742950">
              <a:buFont typeface="+mj-lt"/>
              <a:buAutoNum type="arabicPeriod"/>
            </a:pPr>
            <a:r>
              <a:rPr lang="en-IN" sz="2000" dirty="0"/>
              <a:t>Voter relationship </a:t>
            </a:r>
            <a:r>
              <a:rPr lang="en-IN" sz="2000" dirty="0" smtClean="0"/>
              <a:t>has characters other than M or m (for Mother), F or f (for Father), H or h (for Husband), or O </a:t>
            </a:r>
            <a:r>
              <a:rPr lang="en-IN" sz="2000" dirty="0"/>
              <a:t>or </a:t>
            </a:r>
            <a:r>
              <a:rPr lang="en-IN" sz="2000" dirty="0" smtClean="0"/>
              <a:t>o (for Other)</a:t>
            </a:r>
            <a:endParaRPr lang="en-IN" sz="2000" dirty="0"/>
          </a:p>
          <a:p>
            <a:pPr marL="742950" lvl="0" indent="-742950">
              <a:buFont typeface="+mj-lt"/>
              <a:buAutoNum type="arabicPeriod"/>
            </a:pPr>
            <a:r>
              <a:rPr lang="en-IN" sz="2000" dirty="0"/>
              <a:t>Voter Sex </a:t>
            </a:r>
            <a:r>
              <a:rPr lang="en-IN" sz="2000" dirty="0" smtClean="0"/>
              <a:t>has characters </a:t>
            </a:r>
            <a:r>
              <a:rPr lang="en-IN" sz="2000" dirty="0"/>
              <a:t>other than </a:t>
            </a:r>
            <a:r>
              <a:rPr lang="en-IN" sz="2000" dirty="0" smtClean="0"/>
              <a:t>M (Male), F (Female) or O (Other)</a:t>
            </a:r>
            <a:endParaRPr lang="en-IN" sz="2000" dirty="0"/>
          </a:p>
          <a:p>
            <a:pPr marL="742950" lvl="0" indent="-742950">
              <a:buFont typeface="+mj-lt"/>
              <a:buAutoNum type="arabicPeriod"/>
            </a:pPr>
            <a:r>
              <a:rPr lang="en-IN" sz="2000" dirty="0"/>
              <a:t>Voter gender is </a:t>
            </a:r>
            <a:r>
              <a:rPr lang="en-IN" sz="2000" dirty="0" smtClean="0"/>
              <a:t>Male (M) but </a:t>
            </a:r>
            <a:r>
              <a:rPr lang="en-IN" sz="2000" dirty="0"/>
              <a:t>relationship is </a:t>
            </a:r>
            <a:r>
              <a:rPr lang="en-IN" sz="2000" dirty="0" smtClean="0"/>
              <a:t>Husband (H)</a:t>
            </a:r>
            <a:endParaRPr lang="en-IN" sz="2000" dirty="0"/>
          </a:p>
          <a:p>
            <a:pPr marL="742950" lvl="0" indent="-742950">
              <a:buFont typeface="+mj-lt"/>
              <a:buAutoNum type="arabicPeriod"/>
            </a:pPr>
            <a:r>
              <a:rPr lang="en-IN" sz="2000" dirty="0" smtClean="0"/>
              <a:t>Voter’s relative’s </a:t>
            </a:r>
            <a:r>
              <a:rPr lang="en-IN" sz="2000" dirty="0"/>
              <a:t>name has junk characters or is </a:t>
            </a:r>
            <a:r>
              <a:rPr lang="en-IN" sz="2000" dirty="0" smtClean="0"/>
              <a:t>blank</a:t>
            </a:r>
            <a:endParaRPr lang="en-IN" sz="2000" dirty="0"/>
          </a:p>
        </p:txBody>
      </p:sp>
    </p:spTree>
    <p:extLst>
      <p:ext uri="{BB962C8B-B14F-4D97-AF65-F5344CB8AC3E}">
        <p14:creationId xmlns:p14="http://schemas.microsoft.com/office/powerpoint/2010/main" val="37415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LIST OF ERRORS IN E-ROLL DATABASE </a:t>
            </a:r>
            <a:r>
              <a:rPr lang="en-IN" sz="2800" b="1" dirty="0" smtClean="0"/>
              <a:t>(2)</a:t>
            </a:r>
            <a:endParaRPr lang="en-IN" dirty="0"/>
          </a:p>
        </p:txBody>
      </p:sp>
      <p:sp>
        <p:nvSpPr>
          <p:cNvPr id="5" name="Content Placeholder 4"/>
          <p:cNvSpPr>
            <a:spLocks noGrp="1"/>
          </p:cNvSpPr>
          <p:nvPr>
            <p:ph idx="1"/>
          </p:nvPr>
        </p:nvSpPr>
        <p:spPr>
          <a:xfrm>
            <a:off x="637700" y="1504339"/>
            <a:ext cx="10972800" cy="4852215"/>
          </a:xfrm>
        </p:spPr>
        <p:txBody>
          <a:bodyPr numCol="1">
            <a:noAutofit/>
          </a:bodyPr>
          <a:lstStyle/>
          <a:p>
            <a:pPr marL="742950" lvl="0" indent="-742950">
              <a:buFont typeface="+mj-lt"/>
              <a:buAutoNum type="arabicPeriod" startAt="10"/>
            </a:pPr>
            <a:r>
              <a:rPr lang="en-IN" sz="1800" dirty="0" smtClean="0"/>
              <a:t>EPIC </a:t>
            </a:r>
            <a:r>
              <a:rPr lang="en-IN" sz="1800" dirty="0"/>
              <a:t>no. </a:t>
            </a:r>
            <a:r>
              <a:rPr lang="en-IN" sz="1800" dirty="0" smtClean="0"/>
              <a:t>has </a:t>
            </a:r>
            <a:r>
              <a:rPr lang="en-IN" sz="1800" dirty="0"/>
              <a:t>less than </a:t>
            </a:r>
            <a:r>
              <a:rPr lang="en-IN" sz="1800" dirty="0" smtClean="0"/>
              <a:t>10 characters</a:t>
            </a:r>
            <a:endParaRPr lang="en-IN" sz="1800" dirty="0"/>
          </a:p>
          <a:p>
            <a:pPr marL="742950" lvl="0" indent="-742950">
              <a:buFont typeface="+mj-lt"/>
              <a:buAutoNum type="arabicPeriod" startAt="10"/>
            </a:pPr>
            <a:r>
              <a:rPr lang="en-IN" sz="1800" dirty="0"/>
              <a:t>Age is less than 18 </a:t>
            </a:r>
            <a:r>
              <a:rPr lang="en-IN" sz="1800" dirty="0" smtClean="0"/>
              <a:t>years or </a:t>
            </a:r>
            <a:r>
              <a:rPr lang="en-IN" sz="1800" dirty="0"/>
              <a:t>greater than </a:t>
            </a:r>
            <a:r>
              <a:rPr lang="en-IN" sz="1800" dirty="0" smtClean="0"/>
              <a:t>100 years</a:t>
            </a:r>
            <a:endParaRPr lang="en-IN" sz="1800" dirty="0"/>
          </a:p>
          <a:p>
            <a:pPr marL="742950" lvl="0" indent="-742950">
              <a:buFont typeface="+mj-lt"/>
              <a:buAutoNum type="arabicPeriod" startAt="10"/>
            </a:pPr>
            <a:r>
              <a:rPr lang="en-IN" sz="1800" dirty="0"/>
              <a:t>Photograph </a:t>
            </a:r>
            <a:r>
              <a:rPr lang="en-IN" sz="1800" dirty="0" smtClean="0"/>
              <a:t>exists </a:t>
            </a:r>
            <a:r>
              <a:rPr lang="en-IN" sz="1800" dirty="0"/>
              <a:t>but </a:t>
            </a:r>
            <a:r>
              <a:rPr lang="en-IN" sz="1800" dirty="0" smtClean="0"/>
              <a:t>EPIC </a:t>
            </a:r>
            <a:r>
              <a:rPr lang="en-IN" sz="1800" dirty="0"/>
              <a:t>Card </a:t>
            </a:r>
            <a:r>
              <a:rPr lang="en-IN" sz="1800" dirty="0" smtClean="0"/>
              <a:t>Number </a:t>
            </a:r>
            <a:r>
              <a:rPr lang="en-IN" sz="1800" dirty="0"/>
              <a:t>is not </a:t>
            </a:r>
            <a:r>
              <a:rPr lang="en-IN" sz="1800" dirty="0" smtClean="0"/>
              <a:t> mentioned in the roll</a:t>
            </a:r>
            <a:endParaRPr lang="en-IN" sz="1800" dirty="0"/>
          </a:p>
          <a:p>
            <a:pPr marL="742950" lvl="0" indent="-742950">
              <a:buFont typeface="+mj-lt"/>
              <a:buAutoNum type="arabicPeriod" startAt="10"/>
            </a:pPr>
            <a:r>
              <a:rPr lang="en-IN" sz="1800" dirty="0" smtClean="0"/>
              <a:t>EPIC </a:t>
            </a:r>
            <a:r>
              <a:rPr lang="en-IN" sz="1800" dirty="0"/>
              <a:t>Card </a:t>
            </a:r>
            <a:r>
              <a:rPr lang="en-IN" sz="1800" dirty="0" smtClean="0"/>
              <a:t>Number exists </a:t>
            </a:r>
            <a:r>
              <a:rPr lang="en-IN" sz="1800" dirty="0"/>
              <a:t>but Photograph is not </a:t>
            </a:r>
            <a:r>
              <a:rPr lang="en-IN" sz="1800" dirty="0" smtClean="0"/>
              <a:t>available in the roll</a:t>
            </a:r>
            <a:endParaRPr lang="en-IN" sz="1800" dirty="0"/>
          </a:p>
          <a:p>
            <a:pPr marL="742950" lvl="0" indent="-742950">
              <a:buFont typeface="+mj-lt"/>
              <a:buAutoNum type="arabicPeriod" startAt="10"/>
            </a:pPr>
            <a:r>
              <a:rPr lang="en-IN" sz="1800" dirty="0"/>
              <a:t>List of Records where EPIC </a:t>
            </a:r>
            <a:r>
              <a:rPr lang="en-IN" sz="1800" dirty="0" smtClean="0"/>
              <a:t>Number </a:t>
            </a:r>
            <a:r>
              <a:rPr lang="en-IN" sz="1800" dirty="0"/>
              <a:t>is </a:t>
            </a:r>
            <a:r>
              <a:rPr lang="en-IN" sz="1800" dirty="0" smtClean="0"/>
              <a:t>repeating – Case of Duplicate EPIC Number</a:t>
            </a:r>
            <a:endParaRPr lang="en-IN" sz="1800" dirty="0"/>
          </a:p>
          <a:p>
            <a:pPr marL="742950" lvl="0" indent="-742950">
              <a:buFont typeface="+mj-lt"/>
              <a:buAutoNum type="arabicPeriod" startAt="10"/>
            </a:pPr>
            <a:r>
              <a:rPr lang="en-IN" sz="1800" dirty="0"/>
              <a:t>Voter gender is </a:t>
            </a:r>
            <a:r>
              <a:rPr lang="en-IN" sz="1800" dirty="0" smtClean="0"/>
              <a:t>Female (F) but the relationship mentioned in the roll is ‘Father (F) or Other (O)’ for a </a:t>
            </a:r>
            <a:r>
              <a:rPr lang="en-IN" sz="1800" dirty="0"/>
              <a:t>voter </a:t>
            </a:r>
            <a:r>
              <a:rPr lang="en-IN" sz="1800" dirty="0" smtClean="0"/>
              <a:t>of age more than 30 years. [This is to help track female voters who may change their residence after marriage].</a:t>
            </a:r>
            <a:endParaRPr lang="en-IN" sz="1800" dirty="0"/>
          </a:p>
          <a:p>
            <a:pPr marL="742950" lvl="0" indent="-742950">
              <a:buFont typeface="+mj-lt"/>
              <a:buAutoNum type="arabicPeriod" startAt="10"/>
            </a:pPr>
            <a:r>
              <a:rPr lang="en-IN" sz="1800" dirty="0"/>
              <a:t>Voter Status </a:t>
            </a:r>
            <a:r>
              <a:rPr lang="en-IN" sz="1800" dirty="0" smtClean="0"/>
              <a:t>Type is ‘other than N or n (New), E or e (Expired), S or s (Shifted), M or m (Modified), R or r (Repeated)’  or if it is Junk </a:t>
            </a:r>
            <a:r>
              <a:rPr lang="en-IN" sz="1800" dirty="0"/>
              <a:t>Characters</a:t>
            </a:r>
          </a:p>
          <a:p>
            <a:pPr marL="742950" lvl="0" indent="-742950">
              <a:buFont typeface="+mj-lt"/>
              <a:buAutoNum type="arabicPeriod" startAt="10"/>
            </a:pPr>
            <a:r>
              <a:rPr lang="en-IN" sz="1800" dirty="0" smtClean="0"/>
              <a:t>Sections which have </a:t>
            </a:r>
            <a:r>
              <a:rPr lang="en-IN" sz="1800" dirty="0"/>
              <a:t>no </a:t>
            </a:r>
            <a:r>
              <a:rPr lang="en-IN" sz="1800" dirty="0" smtClean="0"/>
              <a:t>voters in the roll</a:t>
            </a:r>
            <a:endParaRPr lang="en-IN" sz="1800" dirty="0"/>
          </a:p>
          <a:p>
            <a:pPr marL="342900" indent="-342900">
              <a:buFont typeface="+mj-lt"/>
              <a:buAutoNum type="arabicPeriod" startAt="10"/>
            </a:pPr>
            <a:endParaRPr lang="en-IN" sz="1800" dirty="0"/>
          </a:p>
        </p:txBody>
      </p:sp>
    </p:spTree>
    <p:extLst>
      <p:ext uri="{BB962C8B-B14F-4D97-AF65-F5344CB8AC3E}">
        <p14:creationId xmlns:p14="http://schemas.microsoft.com/office/powerpoint/2010/main" val="23643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29250" y="1376426"/>
            <a:ext cx="6019799" cy="5074227"/>
          </a:xfrm>
        </p:spPr>
        <p:txBody>
          <a:bodyPr>
            <a:noAutofit/>
          </a:bodyPr>
          <a:lstStyle/>
          <a:p>
            <a:r>
              <a:rPr lang="en-IN" sz="2000" dirty="0" smtClean="0"/>
              <a:t>If any of these 17 errors exist in the roll, they would appear in the PS wise Error </a:t>
            </a:r>
            <a:r>
              <a:rPr lang="en-IN" sz="2000" dirty="0"/>
              <a:t>R</a:t>
            </a:r>
            <a:r>
              <a:rPr lang="en-IN" sz="2000" dirty="0" smtClean="0"/>
              <a:t>eport which can be generated on computer in the format shown on the side by using the ERMS software and E-Roll Database.</a:t>
            </a:r>
          </a:p>
          <a:p>
            <a:r>
              <a:rPr lang="en-IN" sz="2400" b="1" dirty="0" smtClean="0"/>
              <a:t>Each trainee BLO should carefully see which probable errors have been identified in this report by the computer. </a:t>
            </a:r>
          </a:p>
          <a:p>
            <a:r>
              <a:rPr lang="en-IN" sz="2400" b="1" dirty="0" smtClean="0"/>
              <a:t>He should plan to verify them.</a:t>
            </a:r>
          </a:p>
          <a:p>
            <a:r>
              <a:rPr lang="en-IN" sz="1600" dirty="0" smtClean="0"/>
              <a:t>DEO or ERO should generate the error report shown on the side for each PS of every AC before training, and provide its print to the BLOs participating in the training.</a:t>
            </a:r>
          </a:p>
          <a:p>
            <a:r>
              <a:rPr lang="en-IN" sz="1600" dirty="0" smtClean="0"/>
              <a:t>States which do not use ECI’s ERMS application, should develop and use similar applications for this purpose.</a:t>
            </a:r>
          </a:p>
          <a:p>
            <a:r>
              <a:rPr lang="en-IN" sz="1600" dirty="0" smtClean="0"/>
              <a:t>If it is not possible to generate these error reports on computer before training of BLOs, then BLOs should manually identify such errors during the training program itself.</a:t>
            </a:r>
          </a:p>
        </p:txBody>
      </p:sp>
      <p:sp>
        <p:nvSpPr>
          <p:cNvPr id="6" name="Title 1"/>
          <p:cNvSpPr txBox="1">
            <a:spLocks/>
          </p:cNvSpPr>
          <p:nvPr/>
        </p:nvSpPr>
        <p:spPr>
          <a:xfrm>
            <a:off x="590549" y="-919226"/>
            <a:ext cx="10496551" cy="22956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r>
              <a:rPr lang="en-IN" sz="4400" dirty="0" smtClean="0"/>
              <a:t>IDENTIFYING ERRORS</a:t>
            </a:r>
            <a:r>
              <a:rPr lang="en-IN" sz="1200" dirty="0" smtClean="0"/>
              <a:t/>
            </a:r>
            <a:br>
              <a:rPr lang="en-IN" sz="1200" dirty="0" smtClean="0"/>
            </a:br>
            <a:r>
              <a:rPr lang="en-IN" sz="2000" dirty="0" smtClean="0"/>
              <a:t>IN THE</a:t>
            </a:r>
            <a:r>
              <a:rPr lang="en-IN" sz="2800" dirty="0" smtClean="0"/>
              <a:t> ROLL</a:t>
            </a:r>
            <a:r>
              <a:rPr lang="en-IN" sz="1200" dirty="0" smtClean="0"/>
              <a:t/>
            </a:r>
            <a:br>
              <a:rPr lang="en-IN" sz="1200" dirty="0" smtClean="0"/>
            </a:br>
            <a:endParaRPr lang="en-IN" sz="1200" dirty="0"/>
          </a:p>
        </p:txBody>
      </p:sp>
      <p:pic>
        <p:nvPicPr>
          <p:cNvPr id="8" name="Content Placeholder 4"/>
          <p:cNvPicPr/>
          <p:nvPr/>
        </p:nvPicPr>
        <p:blipFill rotWithShape="1">
          <a:blip r:embed="rId2" cstate="print"/>
          <a:srcRect l="26589" t="12893" r="16908" b="4787"/>
          <a:stretch/>
        </p:blipFill>
        <p:spPr bwMode="auto">
          <a:xfrm>
            <a:off x="914400" y="884903"/>
            <a:ext cx="3952568" cy="59730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61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49" y="3480051"/>
            <a:ext cx="7621799" cy="2295652"/>
          </a:xfrm>
        </p:spPr>
        <p:txBody>
          <a:bodyPr/>
          <a:lstStyle/>
          <a:p>
            <a:r>
              <a:rPr lang="en-IN" sz="4000" b="1" dirty="0" smtClean="0"/>
              <a:t/>
            </a:r>
            <a:br>
              <a:rPr lang="en-IN" sz="4000" b="1" dirty="0" smtClean="0"/>
            </a:br>
            <a:r>
              <a:rPr lang="en-IN" sz="4000" b="1" dirty="0" smtClean="0"/>
              <a:t>FORMULATING STRATEGY &amp; </a:t>
            </a:r>
            <a:br>
              <a:rPr lang="en-IN" sz="4000" b="1" dirty="0" smtClean="0"/>
            </a:br>
            <a:r>
              <a:rPr lang="en-IN" sz="4000" b="1" dirty="0" smtClean="0"/>
              <a:t>PLAN OF ACTION</a:t>
            </a:r>
            <a:br>
              <a:rPr lang="en-IN" sz="4000" b="1" dirty="0" smtClean="0"/>
            </a:br>
            <a:r>
              <a:rPr lang="en-IN" sz="4000" b="1" dirty="0" smtClean="0"/>
              <a:t/>
            </a:r>
            <a:br>
              <a:rPr lang="en-IN" sz="4000" b="1" dirty="0" smtClean="0"/>
            </a:br>
            <a:r>
              <a:rPr lang="en-IN" sz="2400" b="1" dirty="0" smtClean="0"/>
              <a:t>FOR </a:t>
            </a:r>
            <a:r>
              <a:rPr lang="en-IN" sz="3200" b="1" dirty="0" smtClean="0"/>
              <a:t/>
            </a:r>
            <a:br>
              <a:rPr lang="en-IN" sz="3200" b="1" dirty="0" smtClean="0"/>
            </a:br>
            <a:r>
              <a:rPr lang="en-IN" sz="3200" b="1" dirty="0" smtClean="0"/>
              <a:t>IMPROVING THE ROLL </a:t>
            </a:r>
            <a:br>
              <a:rPr lang="en-IN" sz="3200" b="1" dirty="0" smtClean="0"/>
            </a:br>
            <a:r>
              <a:rPr lang="en-IN" sz="3200" b="1" dirty="0" smtClean="0"/>
              <a:t/>
            </a:r>
            <a:br>
              <a:rPr lang="en-IN" sz="3200" b="1" dirty="0" smtClean="0"/>
            </a:br>
            <a:r>
              <a:rPr lang="en-IN" sz="2000" b="1" dirty="0" smtClean="0"/>
              <a:t>AFTER </a:t>
            </a:r>
            <a:r>
              <a:rPr lang="en-IN" sz="2800" b="1" dirty="0" smtClean="0"/>
              <a:t/>
            </a:r>
            <a:br>
              <a:rPr lang="en-IN" sz="2800" b="1" dirty="0" smtClean="0"/>
            </a:br>
            <a:r>
              <a:rPr lang="en-IN" sz="3200" b="1" dirty="0" smtClean="0"/>
              <a:t>HEALTH ANALYSIS &amp; </a:t>
            </a:r>
            <a:br>
              <a:rPr lang="en-IN" sz="3200" b="1" dirty="0" smtClean="0"/>
            </a:br>
            <a:r>
              <a:rPr lang="en-IN" sz="3200" b="1" dirty="0" smtClean="0"/>
              <a:t>ERROR IDENTIFICATION</a:t>
            </a:r>
            <a:endParaRPr lang="en-IN" sz="2800" b="1" dirty="0"/>
          </a:p>
        </p:txBody>
      </p:sp>
    </p:spTree>
    <p:extLst>
      <p:ext uri="{BB962C8B-B14F-4D97-AF65-F5344CB8AC3E}">
        <p14:creationId xmlns:p14="http://schemas.microsoft.com/office/powerpoint/2010/main" val="50632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6114"/>
            <a:ext cx="10972800" cy="965200"/>
          </a:xfrm>
        </p:spPr>
        <p:txBody>
          <a:bodyPr/>
          <a:lstStyle/>
          <a:p>
            <a:r>
              <a:rPr lang="en-IN" dirty="0" smtClean="0"/>
              <a:t>FORMULATING STRATEGY </a:t>
            </a:r>
            <a:r>
              <a:rPr lang="en-IN" sz="4000" dirty="0" smtClean="0"/>
              <a:t>&amp;  </a:t>
            </a:r>
            <a:r>
              <a:rPr lang="en-IN" dirty="0" smtClean="0"/>
              <a:t>POA </a:t>
            </a:r>
            <a:br>
              <a:rPr lang="en-IN" dirty="0" smtClean="0"/>
            </a:br>
            <a:r>
              <a:rPr lang="en-IN" sz="2800" dirty="0" smtClean="0"/>
              <a:t>DURING THE TRAINING</a:t>
            </a:r>
            <a:endParaRPr lang="en-IN" dirty="0"/>
          </a:p>
        </p:txBody>
      </p:sp>
      <p:sp>
        <p:nvSpPr>
          <p:cNvPr id="3" name="Content Placeholder 2"/>
          <p:cNvSpPr>
            <a:spLocks noGrp="1"/>
          </p:cNvSpPr>
          <p:nvPr>
            <p:ph idx="1"/>
          </p:nvPr>
        </p:nvSpPr>
        <p:spPr>
          <a:xfrm>
            <a:off x="914400" y="1348508"/>
            <a:ext cx="10668000" cy="5140886"/>
          </a:xfrm>
        </p:spPr>
        <p:txBody>
          <a:bodyPr>
            <a:normAutofit lnSpcReduction="10000"/>
          </a:bodyPr>
          <a:lstStyle/>
          <a:p>
            <a:pPr marL="0" indent="0" algn="ctr">
              <a:buNone/>
            </a:pPr>
            <a:endParaRPr lang="en-IN" sz="2400" dirty="0">
              <a:solidFill>
                <a:srgbClr val="CCFF33"/>
              </a:solidFill>
            </a:endParaRPr>
          </a:p>
          <a:p>
            <a:pPr marL="0" indent="0" algn="ctr">
              <a:buNone/>
            </a:pPr>
            <a:r>
              <a:rPr lang="en-IN" sz="2400" dirty="0"/>
              <a:t>After </a:t>
            </a:r>
            <a:r>
              <a:rPr lang="en-IN" sz="2400" dirty="0" smtClean="0"/>
              <a:t>doing Health Analysis &amp; Error Identification,                                                      </a:t>
            </a:r>
            <a:r>
              <a:rPr lang="en-IN" sz="2400" dirty="0" smtClean="0">
                <a:solidFill>
                  <a:srgbClr val="CCFF33"/>
                </a:solidFill>
              </a:rPr>
              <a:t>each trainee BLO </a:t>
            </a:r>
            <a:r>
              <a:rPr lang="en-IN" sz="2400" dirty="0" smtClean="0"/>
              <a:t>should use these learnings to                                                         </a:t>
            </a:r>
            <a:r>
              <a:rPr lang="en-IN" sz="2700" dirty="0" smtClean="0"/>
              <a:t>formulate at least</a:t>
            </a:r>
            <a:r>
              <a:rPr lang="en-IN" sz="2700" dirty="0" smtClean="0">
                <a:solidFill>
                  <a:srgbClr val="CCFF33"/>
                </a:solidFill>
              </a:rPr>
              <a:t> 5 to</a:t>
            </a:r>
            <a:r>
              <a:rPr lang="en-IN" sz="2700" dirty="0" smtClean="0"/>
              <a:t> </a:t>
            </a:r>
            <a:r>
              <a:rPr lang="en-IN" sz="2700" dirty="0">
                <a:solidFill>
                  <a:srgbClr val="CCFF33"/>
                </a:solidFill>
              </a:rPr>
              <a:t>10 </a:t>
            </a:r>
            <a:r>
              <a:rPr lang="en-IN" sz="2700" dirty="0" smtClean="0">
                <a:solidFill>
                  <a:srgbClr val="CCFF33"/>
                </a:solidFill>
              </a:rPr>
              <a:t>Points of Strategy </a:t>
            </a:r>
            <a:r>
              <a:rPr lang="en-IN" sz="2400" dirty="0" smtClean="0"/>
              <a:t>&amp;                                                                       a</a:t>
            </a:r>
            <a:r>
              <a:rPr lang="en-IN" sz="2700" dirty="0" smtClean="0">
                <a:solidFill>
                  <a:srgbClr val="CCFF33"/>
                </a:solidFill>
              </a:rPr>
              <a:t> Plan of Action                                                                                                        </a:t>
            </a:r>
            <a:r>
              <a:rPr lang="en-IN" sz="2400" dirty="0" smtClean="0"/>
              <a:t>for</a:t>
            </a:r>
            <a:r>
              <a:rPr lang="en-IN" sz="2700" dirty="0" smtClean="0"/>
              <a:t> </a:t>
            </a:r>
            <a:r>
              <a:rPr lang="en-IN" sz="2700" dirty="0" smtClean="0">
                <a:solidFill>
                  <a:srgbClr val="CCFF33"/>
                </a:solidFill>
              </a:rPr>
              <a:t>Improving  the </a:t>
            </a:r>
            <a:r>
              <a:rPr lang="en-IN" sz="2700" dirty="0">
                <a:solidFill>
                  <a:srgbClr val="CCFF33"/>
                </a:solidFill>
              </a:rPr>
              <a:t>Roll of his </a:t>
            </a:r>
            <a:r>
              <a:rPr lang="en-IN" sz="2700" dirty="0" smtClean="0">
                <a:solidFill>
                  <a:srgbClr val="CCFF33"/>
                </a:solidFill>
              </a:rPr>
              <a:t>PS                                                                                  </a:t>
            </a:r>
            <a:r>
              <a:rPr lang="en-IN" sz="2000" dirty="0" smtClean="0">
                <a:solidFill>
                  <a:srgbClr val="CCFF33"/>
                </a:solidFill>
              </a:rPr>
              <a:t>DURING THE TRAINING ITSELF</a:t>
            </a:r>
            <a:r>
              <a:rPr lang="en-IN" sz="2700" dirty="0" smtClean="0"/>
              <a:t> </a:t>
            </a:r>
          </a:p>
          <a:p>
            <a:pPr marL="0" indent="0" algn="ctr">
              <a:buNone/>
            </a:pPr>
            <a:endParaRPr lang="en-IN" sz="2700" dirty="0" smtClean="0"/>
          </a:p>
          <a:p>
            <a:pPr marL="0" indent="0" algn="ctr">
              <a:buNone/>
            </a:pPr>
            <a:r>
              <a:rPr lang="en-IN" dirty="0" smtClean="0"/>
              <a:t>He </a:t>
            </a:r>
            <a:r>
              <a:rPr lang="en-IN" dirty="0"/>
              <a:t>should </a:t>
            </a:r>
            <a:r>
              <a:rPr lang="en-IN" dirty="0">
                <a:solidFill>
                  <a:srgbClr val="CCFF33"/>
                </a:solidFill>
              </a:rPr>
              <a:t>think of different approaches </a:t>
            </a:r>
            <a:r>
              <a:rPr lang="en-IN" dirty="0" smtClean="0"/>
              <a:t>he </a:t>
            </a:r>
            <a:r>
              <a:rPr lang="en-IN" dirty="0"/>
              <a:t>will </a:t>
            </a:r>
            <a:r>
              <a:rPr lang="en-IN" dirty="0">
                <a:solidFill>
                  <a:srgbClr val="CCFF33"/>
                </a:solidFill>
              </a:rPr>
              <a:t>adopt to make </a:t>
            </a:r>
            <a:r>
              <a:rPr lang="en-IN" dirty="0" smtClean="0">
                <a:solidFill>
                  <a:srgbClr val="CCFF33"/>
                </a:solidFill>
              </a:rPr>
              <a:t>his roll                    accurate</a:t>
            </a:r>
            <a:r>
              <a:rPr lang="en-IN" dirty="0">
                <a:solidFill>
                  <a:srgbClr val="CCFF33"/>
                </a:solidFill>
              </a:rPr>
              <a:t>, error-free &amp; </a:t>
            </a:r>
            <a:r>
              <a:rPr lang="en-IN" dirty="0" smtClean="0">
                <a:solidFill>
                  <a:srgbClr val="CCFF33"/>
                </a:solidFill>
              </a:rPr>
              <a:t>updated</a:t>
            </a:r>
            <a:r>
              <a:rPr lang="en-IN" dirty="0" smtClean="0"/>
              <a:t> </a:t>
            </a:r>
            <a:endParaRPr lang="en-IN" dirty="0"/>
          </a:p>
          <a:p>
            <a:pPr marL="0" indent="0" algn="just">
              <a:buNone/>
            </a:pPr>
            <a:endParaRPr lang="en-IN" dirty="0"/>
          </a:p>
          <a:p>
            <a:pPr marL="0" indent="0" algn="ctr">
              <a:buNone/>
            </a:pPr>
            <a:r>
              <a:rPr lang="en-IN" sz="1800" dirty="0" smtClean="0"/>
              <a:t>Trainers, AEROs, EROs &amp; DEOs should help their BLOs make </a:t>
            </a:r>
            <a:r>
              <a:rPr lang="en-IN" sz="1800" dirty="0" smtClean="0">
                <a:solidFill>
                  <a:srgbClr val="CCFF33"/>
                </a:solidFill>
              </a:rPr>
              <a:t>efficient</a:t>
            </a:r>
            <a:r>
              <a:rPr lang="en-IN" sz="1800" dirty="0" smtClean="0"/>
              <a:t> </a:t>
            </a:r>
            <a:r>
              <a:rPr lang="en-IN" sz="1800" dirty="0"/>
              <a:t>&amp; </a:t>
            </a:r>
            <a:r>
              <a:rPr lang="en-IN" sz="1800" dirty="0" smtClean="0">
                <a:solidFill>
                  <a:srgbClr val="CCFF33"/>
                </a:solidFill>
              </a:rPr>
              <a:t>feasible </a:t>
            </a:r>
            <a:r>
              <a:rPr lang="en-IN" sz="1800" dirty="0" smtClean="0"/>
              <a:t>strategies and plans,     and should </a:t>
            </a:r>
            <a:r>
              <a:rPr lang="en-IN" sz="1800" dirty="0">
                <a:solidFill>
                  <a:srgbClr val="CCFF33"/>
                </a:solidFill>
              </a:rPr>
              <a:t>forward</a:t>
            </a:r>
            <a:r>
              <a:rPr lang="en-IN" sz="1800" dirty="0"/>
              <a:t> them to their </a:t>
            </a:r>
            <a:r>
              <a:rPr lang="en-IN" sz="1800" dirty="0" smtClean="0">
                <a:solidFill>
                  <a:srgbClr val="CCFF33"/>
                </a:solidFill>
              </a:rPr>
              <a:t>CEOs</a:t>
            </a:r>
            <a:endParaRPr lang="en-IN" sz="1800" dirty="0"/>
          </a:p>
        </p:txBody>
      </p:sp>
    </p:spTree>
    <p:extLst>
      <p:ext uri="{BB962C8B-B14F-4D97-AF65-F5344CB8AC3E}">
        <p14:creationId xmlns:p14="http://schemas.microsoft.com/office/powerpoint/2010/main" val="12235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
            <a:ext cx="10972800" cy="965200"/>
          </a:xfrm>
        </p:spPr>
        <p:txBody>
          <a:bodyPr/>
          <a:lstStyle/>
          <a:p>
            <a:r>
              <a:rPr lang="en-IN" dirty="0" smtClean="0"/>
              <a:t>FORMULATING STRATEGY </a:t>
            </a:r>
            <a:r>
              <a:rPr lang="en-IN" sz="4000" dirty="0" smtClean="0"/>
              <a:t>&amp;  </a:t>
            </a:r>
            <a:r>
              <a:rPr lang="en-IN" dirty="0" smtClean="0"/>
              <a:t>POA </a:t>
            </a:r>
            <a:endParaRPr lang="en-IN" dirty="0"/>
          </a:p>
        </p:txBody>
      </p:sp>
      <p:sp>
        <p:nvSpPr>
          <p:cNvPr id="3" name="Content Placeholder 2"/>
          <p:cNvSpPr>
            <a:spLocks noGrp="1"/>
          </p:cNvSpPr>
          <p:nvPr>
            <p:ph idx="1"/>
          </p:nvPr>
        </p:nvSpPr>
        <p:spPr>
          <a:xfrm>
            <a:off x="800100" y="396008"/>
            <a:ext cx="10668000" cy="5140886"/>
          </a:xfrm>
        </p:spPr>
        <p:txBody>
          <a:bodyPr>
            <a:normAutofit/>
          </a:bodyPr>
          <a:lstStyle/>
          <a:p>
            <a:pPr marL="502920" lvl="3" indent="0" algn="just">
              <a:spcBef>
                <a:spcPts val="1800"/>
              </a:spcBef>
              <a:buNone/>
            </a:pPr>
            <a:endParaRPr lang="en-IN" dirty="0" smtClean="0"/>
          </a:p>
          <a:p>
            <a:pPr marL="502920" lvl="3" indent="0" algn="ctr">
              <a:spcBef>
                <a:spcPts val="1800"/>
              </a:spcBef>
              <a:buNone/>
            </a:pPr>
            <a:r>
              <a:rPr lang="en-IN" sz="3200" b="1" dirty="0" smtClean="0"/>
              <a:t>POINTS TO PONDER</a:t>
            </a:r>
          </a:p>
        </p:txBody>
      </p:sp>
      <p:graphicFrame>
        <p:nvGraphicFramePr>
          <p:cNvPr id="4" name="Diagram 3"/>
          <p:cNvGraphicFramePr/>
          <p:nvPr>
            <p:extLst>
              <p:ext uri="{D42A27DB-BD31-4B8C-83A1-F6EECF244321}">
                <p14:modId xmlns:p14="http://schemas.microsoft.com/office/powerpoint/2010/main" val="3107647414"/>
              </p:ext>
            </p:extLst>
          </p:nvPr>
        </p:nvGraphicFramePr>
        <p:xfrm>
          <a:off x="3084226" y="1752427"/>
          <a:ext cx="6284627" cy="4288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28601" y="6415788"/>
            <a:ext cx="7600014" cy="646331"/>
          </a:xfrm>
          <a:prstGeom prst="rect">
            <a:avLst/>
          </a:prstGeom>
          <a:noFill/>
        </p:spPr>
        <p:txBody>
          <a:bodyPr wrap="square" rtlCol="0">
            <a:spAutoFit/>
          </a:bodyPr>
          <a:lstStyle/>
          <a:p>
            <a:pPr marL="0" lvl="3"/>
            <a:r>
              <a:rPr lang="en-IN" dirty="0"/>
              <a:t>Think of more such categories &amp; Action Points for Inclusion and Facilitation</a:t>
            </a:r>
            <a:endParaRPr lang="en-IN" sz="1100" dirty="0"/>
          </a:p>
          <a:p>
            <a:endParaRPr lang="en-US" dirty="0"/>
          </a:p>
        </p:txBody>
      </p:sp>
    </p:spTree>
    <p:extLst>
      <p:ext uri="{BB962C8B-B14F-4D97-AF65-F5344CB8AC3E}">
        <p14:creationId xmlns:p14="http://schemas.microsoft.com/office/powerpoint/2010/main" val="124077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1" y="1620982"/>
            <a:ext cx="10446328" cy="4779818"/>
          </a:xfrm>
        </p:spPr>
        <p:txBody>
          <a:bodyPr>
            <a:normAutofit lnSpcReduction="10000"/>
          </a:bodyPr>
          <a:lstStyle/>
          <a:p>
            <a:pPr marL="0" indent="0" algn="just">
              <a:buNone/>
            </a:pPr>
            <a:r>
              <a:rPr lang="en-IN" dirty="0" smtClean="0"/>
              <a:t>An </a:t>
            </a:r>
            <a:r>
              <a:rPr lang="en-IN" sz="2400" dirty="0" smtClean="0">
                <a:solidFill>
                  <a:srgbClr val="CCFF33"/>
                </a:solidFill>
              </a:rPr>
              <a:t>exhaustive list of strategic points </a:t>
            </a:r>
            <a:r>
              <a:rPr lang="en-IN" dirty="0" smtClean="0"/>
              <a:t>should be drawn for all the problems and issues the trainee BLO identified in the previous exercise. </a:t>
            </a:r>
          </a:p>
          <a:p>
            <a:pPr marL="0" indent="0" algn="just">
              <a:buNone/>
            </a:pPr>
            <a:endParaRPr lang="en-IN" sz="1200" dirty="0" smtClean="0"/>
          </a:p>
          <a:p>
            <a:pPr marL="0" indent="0" algn="just">
              <a:buNone/>
            </a:pPr>
            <a:r>
              <a:rPr lang="en-IN" sz="1800" dirty="0" smtClean="0"/>
              <a:t>Some </a:t>
            </a:r>
            <a:r>
              <a:rPr lang="en-IN" sz="1800" dirty="0" smtClean="0">
                <a:solidFill>
                  <a:srgbClr val="CCFF33"/>
                </a:solidFill>
              </a:rPr>
              <a:t>illustrative examples </a:t>
            </a:r>
            <a:r>
              <a:rPr lang="en-IN" sz="1800" dirty="0" smtClean="0"/>
              <a:t>could be:</a:t>
            </a:r>
          </a:p>
          <a:p>
            <a:pPr marL="0" indent="0" algn="just">
              <a:buNone/>
            </a:pPr>
            <a:endParaRPr lang="en-IN" sz="200" dirty="0" smtClean="0">
              <a:solidFill>
                <a:srgbClr val="CCFF33"/>
              </a:solidFill>
            </a:endParaRPr>
          </a:p>
          <a:p>
            <a:pPr marL="845820" lvl="2" indent="-342900" algn="just"/>
            <a:r>
              <a:rPr lang="en-IN" dirty="0" smtClean="0"/>
              <a:t>Gender ratio in my Polling Station is less than the district &amp; assembly constituency - I need to </a:t>
            </a:r>
            <a:r>
              <a:rPr lang="en-IN" dirty="0" smtClean="0">
                <a:solidFill>
                  <a:srgbClr val="CCFF33"/>
                </a:solidFill>
              </a:rPr>
              <a:t>check &amp; ensure that all eligible women are enrolled</a:t>
            </a:r>
            <a:r>
              <a:rPr lang="en-IN" dirty="0" smtClean="0"/>
              <a:t>. </a:t>
            </a:r>
          </a:p>
          <a:p>
            <a:pPr marL="845820" lvl="2" indent="-342900" algn="just"/>
            <a:r>
              <a:rPr lang="en-IN" dirty="0" smtClean="0"/>
              <a:t>While passing by my Polling Station area, I noticed a new colony has come up – I need to ensure that </a:t>
            </a:r>
            <a:r>
              <a:rPr lang="en-IN" dirty="0" smtClean="0">
                <a:solidFill>
                  <a:srgbClr val="CCFF33"/>
                </a:solidFill>
              </a:rPr>
              <a:t>all the residents (tenants &amp; landlords) are registered</a:t>
            </a:r>
            <a:r>
              <a:rPr lang="en-IN" dirty="0" smtClean="0"/>
              <a:t>. </a:t>
            </a:r>
          </a:p>
          <a:p>
            <a:pPr marL="845820" lvl="2" indent="-342900" algn="just"/>
            <a:r>
              <a:rPr lang="en-IN" dirty="0" smtClean="0"/>
              <a:t>A new industrial factory has been set up in my part area – I need to </a:t>
            </a:r>
            <a:r>
              <a:rPr lang="en-IN" dirty="0" smtClean="0">
                <a:solidFill>
                  <a:srgbClr val="CCFF33"/>
                </a:solidFill>
              </a:rPr>
              <a:t>register all the migrant labourers </a:t>
            </a:r>
            <a:r>
              <a:rPr lang="en-IN" dirty="0" smtClean="0"/>
              <a:t>working in the factory.</a:t>
            </a:r>
          </a:p>
          <a:p>
            <a:pPr marL="845820" lvl="2" indent="-342900" algn="just"/>
            <a:r>
              <a:rPr lang="en-IN" dirty="0" smtClean="0"/>
              <a:t>Very few trans-genders enrolled compared to the assembly constituency – I need to </a:t>
            </a:r>
            <a:r>
              <a:rPr lang="en-IN" dirty="0" smtClean="0">
                <a:solidFill>
                  <a:srgbClr val="CCFF33"/>
                </a:solidFill>
              </a:rPr>
              <a:t>verify</a:t>
            </a:r>
            <a:r>
              <a:rPr lang="en-IN" dirty="0" smtClean="0"/>
              <a:t> &amp; </a:t>
            </a:r>
            <a:r>
              <a:rPr lang="en-IN" dirty="0" smtClean="0">
                <a:solidFill>
                  <a:srgbClr val="CCFF33"/>
                </a:solidFill>
              </a:rPr>
              <a:t>visit houses </a:t>
            </a:r>
            <a:r>
              <a:rPr lang="en-IN" dirty="0" smtClean="0"/>
              <a:t>of all trans-genders in my part area &amp; </a:t>
            </a:r>
            <a:r>
              <a:rPr lang="en-IN" dirty="0" smtClean="0">
                <a:solidFill>
                  <a:srgbClr val="CCFF33"/>
                </a:solidFill>
              </a:rPr>
              <a:t>register </a:t>
            </a:r>
            <a:r>
              <a:rPr lang="en-IN" dirty="0" smtClean="0"/>
              <a:t>them.</a:t>
            </a:r>
          </a:p>
          <a:p>
            <a:pPr marL="502920" lvl="2" indent="0" algn="just">
              <a:buNone/>
            </a:pPr>
            <a:endParaRPr lang="en-IN" sz="2400" dirty="0" smtClean="0"/>
          </a:p>
          <a:p>
            <a:endParaRPr lang="en-IN" dirty="0"/>
          </a:p>
        </p:txBody>
      </p:sp>
      <p:sp>
        <p:nvSpPr>
          <p:cNvPr id="5" name="Title 1"/>
          <p:cNvSpPr txBox="1">
            <a:spLocks/>
          </p:cNvSpPr>
          <p:nvPr/>
        </p:nvSpPr>
        <p:spPr>
          <a:xfrm>
            <a:off x="609600" y="71664"/>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t>FORMULATING STRATEGY </a:t>
            </a:r>
            <a:r>
              <a:rPr lang="en-IN" sz="4000" dirty="0" smtClean="0"/>
              <a:t>&amp;  </a:t>
            </a:r>
            <a:r>
              <a:rPr lang="en-IN" dirty="0" smtClean="0"/>
              <a:t>POA </a:t>
            </a:r>
            <a:endParaRPr lang="en-IN" dirty="0"/>
          </a:p>
        </p:txBody>
      </p:sp>
    </p:spTree>
    <p:extLst>
      <p:ext uri="{BB962C8B-B14F-4D97-AF65-F5344CB8AC3E}">
        <p14:creationId xmlns:p14="http://schemas.microsoft.com/office/powerpoint/2010/main" val="8075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36618"/>
            <a:ext cx="10972800" cy="4287982"/>
          </a:xfrm>
        </p:spPr>
        <p:txBody>
          <a:bodyPr>
            <a:normAutofit/>
          </a:bodyPr>
          <a:lstStyle/>
          <a:p>
            <a:pPr marL="0" indent="0" algn="ctr">
              <a:buNone/>
            </a:pPr>
            <a:r>
              <a:rPr lang="en-IN" sz="2400" dirty="0" smtClean="0"/>
              <a:t>See                                                                                                                                              the Points of Health Analysis &amp;                                                                                                        the Details of Identifiable Errors                                                                                              discussed in the foregoing slides                                                                                                                to further strengthen your                                                                                                             Points of Strategy                                                                                                                            &amp;                                                                                                                                                                   Plan of Action</a:t>
            </a:r>
            <a:endParaRPr lang="en-IN" sz="2400" dirty="0"/>
          </a:p>
        </p:txBody>
      </p:sp>
      <p:sp>
        <p:nvSpPr>
          <p:cNvPr id="6" name="Title 1"/>
          <p:cNvSpPr txBox="1">
            <a:spLocks/>
          </p:cNvSpPr>
          <p:nvPr/>
        </p:nvSpPr>
        <p:spPr>
          <a:xfrm>
            <a:off x="609600" y="420007"/>
            <a:ext cx="10972800" cy="965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baseline="0">
                <a:solidFill>
                  <a:schemeClr val="tx1"/>
                </a:solidFill>
                <a:latin typeface="+mj-lt"/>
                <a:ea typeface="+mj-ea"/>
                <a:cs typeface="+mj-cs"/>
              </a:defRPr>
            </a:lvl1pPr>
          </a:lstStyle>
          <a:p>
            <a:r>
              <a:rPr lang="en-IN" dirty="0" smtClean="0"/>
              <a:t>FORMULATING STRATEGY </a:t>
            </a:r>
            <a:r>
              <a:rPr lang="en-IN" sz="4000" dirty="0" smtClean="0"/>
              <a:t>&amp;  </a:t>
            </a:r>
            <a:r>
              <a:rPr lang="en-IN" dirty="0" smtClean="0"/>
              <a:t>POA </a:t>
            </a:r>
            <a:endParaRPr lang="en-IN" dirty="0"/>
          </a:p>
        </p:txBody>
      </p:sp>
    </p:spTree>
    <p:extLst>
      <p:ext uri="{BB962C8B-B14F-4D97-AF65-F5344CB8AC3E}">
        <p14:creationId xmlns:p14="http://schemas.microsoft.com/office/powerpoint/2010/main" val="275689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7" y="2875002"/>
            <a:ext cx="9620518" cy="1692771"/>
          </a:xfrm>
          <a:prstGeom prst="rect">
            <a:avLst/>
          </a:prstGeom>
        </p:spPr>
        <p:txBody>
          <a:bodyPr wrap="square">
            <a:spAutoFit/>
          </a:bodyPr>
          <a:lstStyle/>
          <a:p>
            <a:r>
              <a:rPr lang="en-IN" sz="2800" dirty="0" smtClean="0"/>
              <a:t>The </a:t>
            </a:r>
            <a:r>
              <a:rPr lang="en-IN" sz="3600" dirty="0" smtClean="0"/>
              <a:t>IMPORTANCE </a:t>
            </a:r>
            <a:r>
              <a:rPr lang="en-IN" sz="2800" dirty="0" smtClean="0"/>
              <a:t>of </a:t>
            </a:r>
            <a:r>
              <a:rPr lang="en-IN" sz="3600" dirty="0"/>
              <a:t/>
            </a:r>
            <a:br>
              <a:rPr lang="en-IN" sz="3600" dirty="0"/>
            </a:br>
            <a:r>
              <a:rPr lang="en-IN" sz="3600" b="1" dirty="0"/>
              <a:t>SUMMARY REVISION </a:t>
            </a:r>
            <a:r>
              <a:rPr lang="en-IN" sz="2800" b="1" dirty="0"/>
              <a:t>AS AN</a:t>
            </a:r>
            <a:r>
              <a:rPr lang="en-IN" sz="3600" b="1" dirty="0"/>
              <a:t> OPPORTUNITY </a:t>
            </a:r>
            <a:br>
              <a:rPr lang="en-IN" sz="3600" b="1" dirty="0"/>
            </a:br>
            <a:r>
              <a:rPr lang="en-IN" sz="2800" b="1" dirty="0"/>
              <a:t>TO IMPROVE THE QUALITY &amp; ACCURACY OF E-ROLL</a:t>
            </a:r>
            <a:endParaRPr lang="en-US" sz="2800" b="1" dirty="0"/>
          </a:p>
        </p:txBody>
      </p:sp>
    </p:spTree>
    <p:extLst>
      <p:ext uri="{BB962C8B-B14F-4D97-AF65-F5344CB8AC3E}">
        <p14:creationId xmlns:p14="http://schemas.microsoft.com/office/powerpoint/2010/main" val="14916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9" y="2637850"/>
            <a:ext cx="8461419" cy="2281879"/>
          </a:xfrm>
        </p:spPr>
        <p:txBody>
          <a:bodyPr/>
          <a:lstStyle/>
          <a:p>
            <a:pPr>
              <a:defRPr/>
            </a:pPr>
            <a:r>
              <a:rPr lang="en-ZW" dirty="0" smtClean="0"/>
              <a:t>HELPING HANDS</a:t>
            </a:r>
            <a:br>
              <a:rPr lang="en-ZW" dirty="0" smtClean="0"/>
            </a:br>
            <a:r>
              <a:rPr lang="en-ZW" dirty="0" smtClean="0"/>
              <a:t>GRAM SABHA</a:t>
            </a:r>
            <a:br>
              <a:rPr lang="en-ZW" dirty="0" smtClean="0"/>
            </a:br>
            <a:r>
              <a:rPr lang="en-ZW" dirty="0" smtClean="0"/>
              <a:t>BOOTH LEVEL AGENT (BLA)</a:t>
            </a:r>
            <a:endParaRPr lang="en-IN" dirty="0"/>
          </a:p>
        </p:txBody>
      </p:sp>
    </p:spTree>
    <p:extLst>
      <p:ext uri="{BB962C8B-B14F-4D97-AF65-F5344CB8AC3E}">
        <p14:creationId xmlns:p14="http://schemas.microsoft.com/office/powerpoint/2010/main" val="39985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GRAM SABHAS AND ROLE OF BLOs</a:t>
            </a:r>
            <a:endParaRPr lang="en-IN" dirty="0"/>
          </a:p>
        </p:txBody>
      </p:sp>
      <p:sp>
        <p:nvSpPr>
          <p:cNvPr id="7" name="Text Box 3"/>
          <p:cNvSpPr txBox="1">
            <a:spLocks noChangeArrowheads="1"/>
          </p:cNvSpPr>
          <p:nvPr/>
        </p:nvSpPr>
        <p:spPr bwMode="auto">
          <a:xfrm>
            <a:off x="867574" y="1546427"/>
            <a:ext cx="9491663" cy="5124831"/>
          </a:xfrm>
          <a:prstGeom prst="rect">
            <a:avLst/>
          </a:prstGeom>
          <a:noFill/>
          <a:ln w="9525">
            <a:noFill/>
            <a:round/>
            <a:headEnd/>
            <a:tailEnd/>
          </a:ln>
        </p:spPr>
        <p:txBody>
          <a:bodyPr lIns="99207" tIns="51588" rIns="99207" bIns="51588"/>
          <a:lstStyle/>
          <a:p>
            <a:pPr marL="342900" indent="-342900" defTabSz="503238">
              <a:spcBef>
                <a:spcPts val="550"/>
              </a:spcBef>
              <a:buClr>
                <a:srgbClr val="000000"/>
              </a:buClr>
              <a:buSzPct val="100000"/>
              <a:buFont typeface="Arial" panose="020B0604020202020204" pitchFamily="34" charset="0"/>
              <a:buChar char="•"/>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a:cs typeface="Arial" charset="0"/>
              </a:rPr>
              <a:t>BLOs read out the list of the following to the </a:t>
            </a:r>
            <a:r>
              <a:rPr lang="en-US" sz="2200" i="1" dirty="0" err="1" smtClean="0">
                <a:cs typeface="Arial" charset="0"/>
              </a:rPr>
              <a:t>sabha</a:t>
            </a:r>
            <a:r>
              <a:rPr lang="en-US" sz="2200" i="1" dirty="0" smtClean="0">
                <a:cs typeface="Arial" charset="0"/>
              </a:rPr>
              <a:t>:</a:t>
            </a:r>
            <a:r>
              <a:rPr lang="en-US" sz="2200" dirty="0" smtClean="0">
                <a:cs typeface="Arial" charset="0"/>
              </a:rPr>
              <a:t> </a:t>
            </a:r>
            <a:endParaRPr lang="en-US" sz="2200" dirty="0">
              <a:cs typeface="Arial" charset="0"/>
            </a:endParaRPr>
          </a:p>
          <a:p>
            <a:pPr marL="558800" indent="-558800" defTabSz="503238">
              <a:spcBef>
                <a:spcPts val="550"/>
              </a:spcBef>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a:cs typeface="Arial" charset="0"/>
              </a:rPr>
              <a:t>	</a:t>
            </a:r>
            <a:r>
              <a:rPr lang="en-US" sz="2200" dirty="0" smtClean="0">
                <a:cs typeface="Arial" charset="0"/>
              </a:rPr>
              <a:t>- Addition, Deletion, and Modification </a:t>
            </a:r>
            <a:r>
              <a:rPr lang="en-US" sz="2200" dirty="0">
                <a:cs typeface="Arial" charset="0"/>
              </a:rPr>
              <a:t>of </a:t>
            </a:r>
            <a:r>
              <a:rPr lang="en-US" sz="2200" dirty="0" smtClean="0">
                <a:cs typeface="Arial" charset="0"/>
              </a:rPr>
              <a:t>names,</a:t>
            </a:r>
            <a:endParaRPr lang="en-US" sz="2200" dirty="0">
              <a:cs typeface="Arial" charset="0"/>
            </a:endParaRPr>
          </a:p>
          <a:p>
            <a:pPr marL="558800" indent="-558800" defTabSz="503238">
              <a:spcBef>
                <a:spcPts val="550"/>
              </a:spcBef>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a:cs typeface="Arial" charset="0"/>
              </a:rPr>
              <a:t>	- Duplicate </a:t>
            </a:r>
            <a:r>
              <a:rPr lang="en-US" sz="2200" dirty="0" smtClean="0">
                <a:cs typeface="Arial" charset="0"/>
              </a:rPr>
              <a:t>names,</a:t>
            </a:r>
            <a:endParaRPr lang="en-US" sz="2200" dirty="0">
              <a:cs typeface="Arial" charset="0"/>
            </a:endParaRPr>
          </a:p>
          <a:p>
            <a:pPr marL="558800" indent="-558800" defTabSz="503238">
              <a:spcBef>
                <a:spcPts val="550"/>
              </a:spcBef>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a:cs typeface="Arial" charset="0"/>
              </a:rPr>
              <a:t>	- Details of the households with more than 10 </a:t>
            </a:r>
            <a:r>
              <a:rPr lang="en-US" sz="2200" dirty="0" smtClean="0">
                <a:cs typeface="Arial" charset="0"/>
              </a:rPr>
              <a:t>voters</a:t>
            </a:r>
            <a:endParaRPr lang="en-US" sz="2200" dirty="0">
              <a:cs typeface="Arial" charset="0"/>
            </a:endParaRPr>
          </a:p>
          <a:p>
            <a:pPr marL="342900" indent="-342900" defTabSz="503238">
              <a:buClr>
                <a:srgbClr val="000000"/>
              </a:buClr>
              <a:buSzPct val="100000"/>
              <a:buFont typeface="Arial" panose="020B0604020202020204" pitchFamily="34" charset="0"/>
              <a:buChar char="•"/>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endParaRPr lang="en-US" sz="2200" dirty="0" smtClean="0">
              <a:cs typeface="Arial" charset="0"/>
            </a:endParaRPr>
          </a:p>
          <a:p>
            <a:pPr marL="342900" indent="-342900" defTabSz="503238">
              <a:buClr>
                <a:srgbClr val="000000"/>
              </a:buClr>
              <a:buSzPct val="100000"/>
              <a:buFont typeface="Arial" panose="020B0604020202020204" pitchFamily="34" charset="0"/>
              <a:buChar char="•"/>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smtClean="0">
                <a:cs typeface="Arial" charset="0"/>
              </a:rPr>
              <a:t>The </a:t>
            </a:r>
            <a:r>
              <a:rPr lang="en-US" sz="2200" dirty="0">
                <a:cs typeface="Arial" charset="0"/>
              </a:rPr>
              <a:t>reading is done with an order issued under the signature of the concerned </a:t>
            </a:r>
            <a:r>
              <a:rPr lang="en-US" sz="2200" dirty="0" smtClean="0">
                <a:cs typeface="Arial" charset="0"/>
              </a:rPr>
              <a:t>ERO.</a:t>
            </a:r>
            <a:r>
              <a:rPr lang="en-US" sz="2200" dirty="0">
                <a:cs typeface="Arial" charset="0"/>
              </a:rPr>
              <a:t> </a:t>
            </a:r>
            <a:r>
              <a:rPr lang="en-US" sz="2200" dirty="0" smtClean="0">
                <a:cs typeface="Arial" charset="0"/>
              </a:rPr>
              <a:t>The </a:t>
            </a:r>
            <a:r>
              <a:rPr lang="en-US" sz="2200" dirty="0">
                <a:cs typeface="Arial" charset="0"/>
              </a:rPr>
              <a:t>following details are covered in the </a:t>
            </a:r>
            <a:r>
              <a:rPr lang="en-US" sz="2200" dirty="0" smtClean="0">
                <a:cs typeface="Arial" charset="0"/>
              </a:rPr>
              <a:t>order</a:t>
            </a:r>
            <a:endParaRPr lang="en-US" sz="2200" dirty="0">
              <a:cs typeface="Arial" charset="0"/>
            </a:endParaRPr>
          </a:p>
          <a:p>
            <a:pPr marL="558800" indent="-558800" defTabSz="503238">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a:cs typeface="Arial" charset="0"/>
              </a:rPr>
              <a:t>         </a:t>
            </a:r>
            <a:endParaRPr lang="en-US" sz="2200" dirty="0" smtClean="0">
              <a:cs typeface="Arial" charset="0"/>
            </a:endParaRPr>
          </a:p>
          <a:p>
            <a:pPr marL="1016000" lvl="1" indent="-558800" defTabSz="503238">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r>
              <a:rPr lang="en-US" sz="2200" dirty="0" smtClean="0">
                <a:cs typeface="Arial" charset="0"/>
              </a:rPr>
              <a:t>Name </a:t>
            </a:r>
            <a:r>
              <a:rPr lang="en-US" sz="2200" dirty="0">
                <a:cs typeface="Arial" charset="0"/>
              </a:rPr>
              <a:t>of AC: </a:t>
            </a:r>
            <a:r>
              <a:rPr lang="en-US" sz="2200" dirty="0" smtClean="0">
                <a:cs typeface="Arial" charset="0"/>
              </a:rPr>
              <a:t>______________</a:t>
            </a:r>
          </a:p>
          <a:p>
            <a:pPr marL="558800" indent="-558800" defTabSz="503238">
              <a:tabLst>
                <a:tab pos="558800" algn="l"/>
                <a:tab pos="1566863" algn="l"/>
                <a:tab pos="2573338" algn="l"/>
                <a:tab pos="3581400" algn="l"/>
                <a:tab pos="4589463" algn="l"/>
                <a:tab pos="5597525" algn="l"/>
                <a:tab pos="6605588" algn="l"/>
                <a:tab pos="7613650" algn="l"/>
                <a:tab pos="8621713" algn="l"/>
                <a:tab pos="9629775" algn="l"/>
                <a:tab pos="10637838" algn="l"/>
                <a:tab pos="11645900" algn="l"/>
              </a:tabLst>
            </a:pPr>
            <a:endParaRPr lang="en-US" sz="2200" dirty="0">
              <a:cs typeface="Arial" charset="0"/>
            </a:endParaRPr>
          </a:p>
        </p:txBody>
      </p:sp>
      <p:pic>
        <p:nvPicPr>
          <p:cNvPr id="8" name="Picture 78"/>
          <p:cNvPicPr>
            <a:picLocks noChangeAspect="1" noChangeArrowheads="1"/>
          </p:cNvPicPr>
          <p:nvPr/>
        </p:nvPicPr>
        <p:blipFill>
          <a:blip r:embed="rId2" cstate="print"/>
          <a:srcRect/>
          <a:stretch>
            <a:fillRect/>
          </a:stretch>
        </p:blipFill>
        <p:spPr bwMode="auto">
          <a:xfrm>
            <a:off x="8836657" y="1546427"/>
            <a:ext cx="2220912" cy="1274762"/>
          </a:xfrm>
          <a:prstGeom prst="rect">
            <a:avLst/>
          </a:prstGeom>
          <a:noFill/>
          <a:ln w="28440">
            <a:solidFill>
              <a:srgbClr val="000000"/>
            </a:solidFill>
            <a:miter lim="800000"/>
            <a:headEnd/>
            <a:tailEnd/>
          </a:ln>
        </p:spPr>
      </p:pic>
      <p:sp>
        <p:nvSpPr>
          <p:cNvPr id="9" name="Rectangle 79"/>
          <p:cNvSpPr>
            <a:spLocks noChangeArrowheads="1"/>
          </p:cNvSpPr>
          <p:nvPr/>
        </p:nvSpPr>
        <p:spPr bwMode="auto">
          <a:xfrm>
            <a:off x="8369846" y="3019160"/>
            <a:ext cx="3566658" cy="242683"/>
          </a:xfrm>
          <a:prstGeom prst="rect">
            <a:avLst/>
          </a:prstGeom>
          <a:noFill/>
          <a:ln w="9525">
            <a:noFill/>
            <a:round/>
            <a:headEnd/>
            <a:tailEnd/>
          </a:ln>
        </p:spPr>
        <p:txBody>
          <a:bodyPr wrap="none" lIns="99207" tIns="51588" rIns="99207" bIns="51588">
            <a:spAutoFit/>
          </a:bodyPr>
          <a:lstStyle/>
          <a:p>
            <a:pPr defTabSz="503238">
              <a:buClr>
                <a:srgbClr val="000000"/>
              </a:buClr>
              <a:buSzPct val="100000"/>
              <a:buFont typeface="Times New Roman" pitchFamily="18" charset="0"/>
              <a:buNone/>
              <a:tabLst>
                <a:tab pos="0" algn="l"/>
                <a:tab pos="1008063" algn="l"/>
                <a:tab pos="2016125" algn="l"/>
                <a:tab pos="3024188" algn="l"/>
                <a:tab pos="4032250" algn="l"/>
                <a:tab pos="5040313" algn="l"/>
                <a:tab pos="6048375" algn="l"/>
                <a:tab pos="7054850" algn="l"/>
                <a:tab pos="8062913" algn="l"/>
                <a:tab pos="9070975" algn="l"/>
                <a:tab pos="10079038" algn="l"/>
                <a:tab pos="11087100" algn="l"/>
              </a:tabLst>
            </a:pPr>
            <a:r>
              <a:rPr lang="en-US" sz="900" dirty="0">
                <a:cs typeface="Arial" charset="0"/>
              </a:rPr>
              <a:t>Courtesy: http://www.indiatogether.org/2005/sep/wom-attend.htm</a:t>
            </a:r>
          </a:p>
        </p:txBody>
      </p:sp>
      <p:pic>
        <p:nvPicPr>
          <p:cNvPr id="13" name="Picture 12"/>
          <p:cNvPicPr>
            <a:picLocks noChangeAspect="1"/>
          </p:cNvPicPr>
          <p:nvPr/>
        </p:nvPicPr>
        <p:blipFill>
          <a:blip r:embed="rId3"/>
          <a:stretch>
            <a:fillRect/>
          </a:stretch>
        </p:blipFill>
        <p:spPr>
          <a:xfrm>
            <a:off x="1593397" y="4901932"/>
            <a:ext cx="9248434" cy="1255885"/>
          </a:xfrm>
          <a:prstGeom prst="rect">
            <a:avLst/>
          </a:prstGeom>
        </p:spPr>
      </p:pic>
    </p:spTree>
    <p:extLst>
      <p:ext uri="{BB962C8B-B14F-4D97-AF65-F5344CB8AC3E}">
        <p14:creationId xmlns:p14="http://schemas.microsoft.com/office/powerpoint/2010/main" val="131960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846859"/>
          </a:xfrm>
        </p:spPr>
        <p:txBody>
          <a:bodyPr/>
          <a:lstStyle/>
          <a:p>
            <a:r>
              <a:rPr lang="en-US" b="1" dirty="0" smtClean="0">
                <a:cs typeface="Arial" charset="0"/>
              </a:rPr>
              <a:t>REPORTING THE MEETING</a:t>
            </a:r>
            <a:endParaRPr lang="en-IN" dirty="0"/>
          </a:p>
        </p:txBody>
      </p:sp>
      <p:sp>
        <p:nvSpPr>
          <p:cNvPr id="3" name="Content Placeholder 2"/>
          <p:cNvSpPr>
            <a:spLocks noGrp="1"/>
          </p:cNvSpPr>
          <p:nvPr>
            <p:ph idx="1"/>
          </p:nvPr>
        </p:nvSpPr>
        <p:spPr>
          <a:xfrm>
            <a:off x="609600" y="1300766"/>
            <a:ext cx="10972800" cy="5100634"/>
          </a:xfrm>
        </p:spPr>
        <p:txBody>
          <a:bodyPr/>
          <a:lstStyle/>
          <a:p>
            <a:r>
              <a:rPr lang="en-US" sz="2400" dirty="0">
                <a:cs typeface="Arial" charset="0"/>
              </a:rPr>
              <a:t>BLOs submit a report on completion of the meeting in the given format</a:t>
            </a:r>
          </a:p>
          <a:p>
            <a:r>
              <a:rPr lang="en-US" sz="2400" dirty="0">
                <a:cs typeface="Arial" charset="0"/>
              </a:rPr>
              <a:t>Report by BLO of Reading of Electoral Roll of Part in Gram Sabha/Ward Meeting</a:t>
            </a:r>
          </a:p>
          <a:p>
            <a:endParaRPr lang="en-IN" dirty="0"/>
          </a:p>
        </p:txBody>
      </p:sp>
      <p:pic>
        <p:nvPicPr>
          <p:cNvPr id="4" name="Picture 3"/>
          <p:cNvPicPr>
            <a:picLocks noChangeAspect="1"/>
          </p:cNvPicPr>
          <p:nvPr/>
        </p:nvPicPr>
        <p:blipFill>
          <a:blip r:embed="rId2"/>
          <a:stretch>
            <a:fillRect/>
          </a:stretch>
        </p:blipFill>
        <p:spPr>
          <a:xfrm>
            <a:off x="1392528" y="2426132"/>
            <a:ext cx="9406943" cy="1965564"/>
          </a:xfrm>
          <a:prstGeom prst="rect">
            <a:avLst/>
          </a:prstGeom>
        </p:spPr>
      </p:pic>
      <p:sp>
        <p:nvSpPr>
          <p:cNvPr id="5" name="Rectangle 8"/>
          <p:cNvSpPr>
            <a:spLocks noChangeArrowheads="1"/>
          </p:cNvSpPr>
          <p:nvPr/>
        </p:nvSpPr>
        <p:spPr bwMode="auto">
          <a:xfrm>
            <a:off x="1547074" y="4686089"/>
            <a:ext cx="1849438" cy="787400"/>
          </a:xfrm>
          <a:prstGeom prst="rect">
            <a:avLst/>
          </a:prstGeom>
          <a:noFill/>
          <a:ln w="9525">
            <a:noFill/>
            <a:miter lim="800000"/>
            <a:headEnd/>
            <a:tailEnd/>
          </a:ln>
        </p:spPr>
        <p:txBody>
          <a:bodyPr lIns="100794" tIns="50397" rIns="100794" bIns="50397">
            <a:spAutoFit/>
          </a:bodyPr>
          <a:lstStyle/>
          <a:p>
            <a:pPr defTabSz="1008063"/>
            <a:r>
              <a:rPr lang="en-US" sz="1500" dirty="0">
                <a:solidFill>
                  <a:schemeClr val="tx1"/>
                </a:solidFill>
                <a:cs typeface="Arial" charset="0"/>
              </a:rPr>
              <a:t>Signature of </a:t>
            </a:r>
            <a:r>
              <a:rPr lang="en-US" sz="1500" dirty="0" err="1">
                <a:solidFill>
                  <a:schemeClr val="tx1"/>
                </a:solidFill>
                <a:cs typeface="Arial" charset="0"/>
              </a:rPr>
              <a:t>Talati</a:t>
            </a:r>
            <a:r>
              <a:rPr lang="en-US" sz="1500" dirty="0">
                <a:solidFill>
                  <a:schemeClr val="tx1"/>
                </a:solidFill>
                <a:cs typeface="Arial" charset="0"/>
              </a:rPr>
              <a:t> </a:t>
            </a:r>
          </a:p>
          <a:p>
            <a:pPr defTabSz="1008063"/>
            <a:r>
              <a:rPr lang="en-US" sz="1500" dirty="0">
                <a:solidFill>
                  <a:schemeClr val="tx1"/>
                </a:solidFill>
                <a:cs typeface="Arial" charset="0"/>
              </a:rPr>
              <a:t>Name of </a:t>
            </a:r>
            <a:r>
              <a:rPr lang="en-US" sz="1500" dirty="0" err="1">
                <a:solidFill>
                  <a:schemeClr val="tx1"/>
                </a:solidFill>
                <a:cs typeface="Arial" charset="0"/>
              </a:rPr>
              <a:t>Talalti</a:t>
            </a:r>
            <a:r>
              <a:rPr lang="en-US" sz="1500" dirty="0">
                <a:solidFill>
                  <a:schemeClr val="tx1"/>
                </a:solidFill>
                <a:cs typeface="Arial" charset="0"/>
              </a:rPr>
              <a:t> </a:t>
            </a:r>
          </a:p>
          <a:p>
            <a:pPr defTabSz="1008063"/>
            <a:r>
              <a:rPr lang="en-US" sz="1500" dirty="0">
                <a:solidFill>
                  <a:schemeClr val="tx1"/>
                </a:solidFill>
                <a:cs typeface="Arial" charset="0"/>
              </a:rPr>
              <a:t>Village/</a:t>
            </a:r>
            <a:r>
              <a:rPr lang="en-US" sz="1500" dirty="0" err="1">
                <a:solidFill>
                  <a:schemeClr val="tx1"/>
                </a:solidFill>
                <a:cs typeface="Arial" charset="0"/>
              </a:rPr>
              <a:t>Sehra</a:t>
            </a:r>
            <a:r>
              <a:rPr lang="en-US" sz="1500" dirty="0">
                <a:solidFill>
                  <a:schemeClr val="tx1"/>
                </a:solidFill>
                <a:cs typeface="Arial" charset="0"/>
              </a:rPr>
              <a:t>:</a:t>
            </a:r>
          </a:p>
        </p:txBody>
      </p:sp>
      <p:sp>
        <p:nvSpPr>
          <p:cNvPr id="6" name="Rectangle 9"/>
          <p:cNvSpPr>
            <a:spLocks noChangeArrowheads="1"/>
          </p:cNvSpPr>
          <p:nvPr/>
        </p:nvSpPr>
        <p:spPr bwMode="auto">
          <a:xfrm>
            <a:off x="5003799" y="4673276"/>
            <a:ext cx="2184400" cy="1016000"/>
          </a:xfrm>
          <a:prstGeom prst="rect">
            <a:avLst/>
          </a:prstGeom>
          <a:noFill/>
          <a:ln w="9525">
            <a:noFill/>
            <a:miter lim="800000"/>
            <a:headEnd/>
            <a:tailEnd/>
          </a:ln>
        </p:spPr>
        <p:txBody>
          <a:bodyPr lIns="100794" tIns="50397" rIns="100794" bIns="50397">
            <a:spAutoFit/>
          </a:bodyPr>
          <a:lstStyle/>
          <a:p>
            <a:pPr defTabSz="1008063"/>
            <a:r>
              <a:rPr lang="en-US" sz="1500" dirty="0">
                <a:solidFill>
                  <a:schemeClr val="tx1"/>
                </a:solidFill>
                <a:cs typeface="Arial" charset="0"/>
              </a:rPr>
              <a:t>Signature of BLO </a:t>
            </a:r>
          </a:p>
          <a:p>
            <a:pPr defTabSz="1008063"/>
            <a:r>
              <a:rPr lang="en-US" sz="1500" dirty="0">
                <a:solidFill>
                  <a:schemeClr val="tx1"/>
                </a:solidFill>
                <a:cs typeface="Arial" charset="0"/>
              </a:rPr>
              <a:t>Name of BLO </a:t>
            </a:r>
          </a:p>
          <a:p>
            <a:pPr defTabSz="1008063"/>
            <a:r>
              <a:rPr lang="en-US" sz="1500" dirty="0">
                <a:solidFill>
                  <a:schemeClr val="tx1"/>
                </a:solidFill>
                <a:cs typeface="Arial" charset="0"/>
              </a:rPr>
              <a:t>Designation </a:t>
            </a:r>
          </a:p>
          <a:p>
            <a:pPr defTabSz="1008063"/>
            <a:r>
              <a:rPr lang="en-US" sz="1500" dirty="0">
                <a:solidFill>
                  <a:schemeClr val="tx1"/>
                </a:solidFill>
                <a:cs typeface="Arial" charset="0"/>
              </a:rPr>
              <a:t>Part No : AC Name:</a:t>
            </a:r>
          </a:p>
        </p:txBody>
      </p:sp>
      <p:sp>
        <p:nvSpPr>
          <p:cNvPr id="7" name="Rectangle 10"/>
          <p:cNvSpPr>
            <a:spLocks noChangeArrowheads="1"/>
          </p:cNvSpPr>
          <p:nvPr/>
        </p:nvSpPr>
        <p:spPr bwMode="auto">
          <a:xfrm>
            <a:off x="8194383" y="4673276"/>
            <a:ext cx="2605088" cy="787400"/>
          </a:xfrm>
          <a:prstGeom prst="rect">
            <a:avLst/>
          </a:prstGeom>
          <a:noFill/>
          <a:ln w="9525">
            <a:noFill/>
            <a:miter lim="800000"/>
            <a:headEnd/>
            <a:tailEnd/>
          </a:ln>
        </p:spPr>
        <p:txBody>
          <a:bodyPr lIns="100794" tIns="50397" rIns="100794" bIns="50397">
            <a:spAutoFit/>
          </a:bodyPr>
          <a:lstStyle/>
          <a:p>
            <a:pPr defTabSz="1008063"/>
            <a:r>
              <a:rPr lang="en-US" sz="1500" dirty="0">
                <a:solidFill>
                  <a:schemeClr val="tx1"/>
                </a:solidFill>
                <a:cs typeface="Arial" charset="0"/>
              </a:rPr>
              <a:t>Signature of officer deputed </a:t>
            </a:r>
          </a:p>
          <a:p>
            <a:pPr defTabSz="1008063"/>
            <a:r>
              <a:rPr lang="en-US" sz="1500" dirty="0">
                <a:solidFill>
                  <a:schemeClr val="tx1"/>
                </a:solidFill>
                <a:cs typeface="Arial" charset="0"/>
              </a:rPr>
              <a:t>Name of Officer</a:t>
            </a:r>
          </a:p>
          <a:p>
            <a:pPr defTabSz="1008063"/>
            <a:r>
              <a:rPr lang="en-US" sz="1500" dirty="0">
                <a:solidFill>
                  <a:schemeClr val="tx1"/>
                </a:solidFill>
                <a:cs typeface="Arial" charset="0"/>
              </a:rPr>
              <a:t>Designation of Officer</a:t>
            </a:r>
          </a:p>
        </p:txBody>
      </p:sp>
      <p:sp>
        <p:nvSpPr>
          <p:cNvPr id="8" name="Rectangle 12"/>
          <p:cNvSpPr>
            <a:spLocks noChangeArrowheads="1"/>
          </p:cNvSpPr>
          <p:nvPr/>
        </p:nvSpPr>
        <p:spPr bwMode="auto">
          <a:xfrm>
            <a:off x="834979" y="6453958"/>
            <a:ext cx="10522040" cy="409555"/>
          </a:xfrm>
          <a:prstGeom prst="rect">
            <a:avLst/>
          </a:prstGeom>
          <a:noFill/>
          <a:ln w="9525">
            <a:noFill/>
            <a:miter lim="800000"/>
            <a:headEnd/>
            <a:tailEnd/>
          </a:ln>
        </p:spPr>
        <p:txBody>
          <a:bodyPr wrap="square" lIns="100794" tIns="50397" rIns="100794" bIns="50397">
            <a:spAutoFit/>
          </a:bodyPr>
          <a:lstStyle/>
          <a:p>
            <a:pPr algn="ctr" defTabSz="1008063"/>
            <a:r>
              <a:rPr lang="en-US" sz="2000" dirty="0">
                <a:solidFill>
                  <a:schemeClr val="tx1"/>
                </a:solidFill>
                <a:cs typeface="Arial" charset="0"/>
              </a:rPr>
              <a:t>* List of names given in column 7</a:t>
            </a:r>
            <a:r>
              <a:rPr lang="en-US" sz="2000" dirty="0" smtClean="0">
                <a:solidFill>
                  <a:schemeClr val="tx1"/>
                </a:solidFill>
                <a:cs typeface="Arial" charset="0"/>
              </a:rPr>
              <a:t>, 8, 9, 10 </a:t>
            </a:r>
            <a:r>
              <a:rPr lang="en-US" sz="2000" dirty="0">
                <a:solidFill>
                  <a:schemeClr val="tx1"/>
                </a:solidFill>
                <a:cs typeface="Arial" charset="0"/>
              </a:rPr>
              <a:t>to be read out in the </a:t>
            </a:r>
            <a:r>
              <a:rPr lang="en-US" sz="2000" dirty="0">
                <a:cs typeface="Arial" charset="0"/>
              </a:rPr>
              <a:t>G</a:t>
            </a:r>
            <a:r>
              <a:rPr lang="en-US" sz="2000" dirty="0" smtClean="0">
                <a:solidFill>
                  <a:schemeClr val="tx1"/>
                </a:solidFill>
                <a:cs typeface="Arial" charset="0"/>
              </a:rPr>
              <a:t>ram </a:t>
            </a:r>
            <a:r>
              <a:rPr lang="en-US" sz="2000" dirty="0">
                <a:cs typeface="Arial" charset="0"/>
              </a:rPr>
              <a:t>S</a:t>
            </a:r>
            <a:r>
              <a:rPr lang="en-US" sz="2000" dirty="0" smtClean="0">
                <a:solidFill>
                  <a:schemeClr val="tx1"/>
                </a:solidFill>
                <a:cs typeface="Arial" charset="0"/>
              </a:rPr>
              <a:t>abha</a:t>
            </a:r>
            <a:endParaRPr lang="en-US" sz="2000" dirty="0">
              <a:solidFill>
                <a:schemeClr val="tx1"/>
              </a:solidFill>
              <a:cs typeface="Arial" charset="0"/>
            </a:endParaRPr>
          </a:p>
        </p:txBody>
      </p:sp>
      <p:sp>
        <p:nvSpPr>
          <p:cNvPr id="9" name="Rectangle 8"/>
          <p:cNvSpPr/>
          <p:nvPr/>
        </p:nvSpPr>
        <p:spPr>
          <a:xfrm>
            <a:off x="1392528" y="5755069"/>
            <a:ext cx="9406943" cy="646331"/>
          </a:xfrm>
          <a:prstGeom prst="rect">
            <a:avLst/>
          </a:prstGeom>
        </p:spPr>
        <p:txBody>
          <a:bodyPr wrap="square">
            <a:spAutoFit/>
          </a:bodyPr>
          <a:lstStyle/>
          <a:p>
            <a:pPr defTabSz="1008063"/>
            <a:r>
              <a:rPr lang="en-US" dirty="0">
                <a:cs typeface="Arial" charset="0"/>
              </a:rPr>
              <a:t>Please note: This report is to be send directly to the Office of the concerned AERO, with a copy marked to the concerned ERO</a:t>
            </a:r>
          </a:p>
        </p:txBody>
      </p:sp>
    </p:spTree>
    <p:extLst>
      <p:ext uri="{BB962C8B-B14F-4D97-AF65-F5344CB8AC3E}">
        <p14:creationId xmlns:p14="http://schemas.microsoft.com/office/powerpoint/2010/main" val="15001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762894"/>
          </a:xfrm>
        </p:spPr>
        <p:txBody>
          <a:bodyPr/>
          <a:lstStyle/>
          <a:p>
            <a:r>
              <a:rPr lang="en-US" dirty="0" smtClean="0">
                <a:cs typeface="Arial" charset="0"/>
              </a:rPr>
              <a:t>BOOTH LEVEL AGENTS (BLAs)</a:t>
            </a:r>
            <a:endParaRPr lang="en-IN" dirty="0"/>
          </a:p>
        </p:txBody>
      </p:sp>
      <p:sp>
        <p:nvSpPr>
          <p:cNvPr id="3" name="Content Placeholder 2"/>
          <p:cNvSpPr>
            <a:spLocks noGrp="1"/>
          </p:cNvSpPr>
          <p:nvPr>
            <p:ph idx="1"/>
          </p:nvPr>
        </p:nvSpPr>
        <p:spPr>
          <a:xfrm>
            <a:off x="886690" y="1316182"/>
            <a:ext cx="10571019" cy="5195453"/>
          </a:xfrm>
        </p:spPr>
        <p:txBody>
          <a:bodyPr>
            <a:normAutofit fontScale="55000" lnSpcReduction="20000"/>
          </a:bodyPr>
          <a:lstStyle/>
          <a:p>
            <a:pPr marL="0" indent="0" algn="ctr">
              <a:buNone/>
            </a:pPr>
            <a:r>
              <a:rPr lang="en-US" sz="3500" dirty="0">
                <a:cs typeface="Arial" charset="0"/>
              </a:rPr>
              <a:t>BLAs are officers appointed by the political parties under the direction of Election Commission, to </a:t>
            </a:r>
            <a:r>
              <a:rPr lang="en-US" sz="3500" dirty="0">
                <a:solidFill>
                  <a:srgbClr val="CCFF33"/>
                </a:solidFill>
                <a:cs typeface="Arial" charset="0"/>
              </a:rPr>
              <a:t>help BLOs in Electoral Roll </a:t>
            </a:r>
            <a:r>
              <a:rPr lang="en-US" sz="3500" dirty="0" smtClean="0">
                <a:solidFill>
                  <a:srgbClr val="CCFF33"/>
                </a:solidFill>
                <a:cs typeface="Arial" charset="0"/>
              </a:rPr>
              <a:t>Management</a:t>
            </a:r>
            <a:r>
              <a:rPr lang="en-US" sz="3500" dirty="0" smtClean="0">
                <a:cs typeface="Arial" charset="0"/>
              </a:rPr>
              <a:t>.</a:t>
            </a:r>
            <a:endParaRPr lang="en-IN" dirty="0" smtClean="0"/>
          </a:p>
          <a:p>
            <a:pPr marL="0" indent="0">
              <a:buNone/>
            </a:pPr>
            <a:endParaRPr lang="en-IN" dirty="0" smtClean="0"/>
          </a:p>
          <a:p>
            <a:pPr marL="0" indent="0">
              <a:buNone/>
            </a:pPr>
            <a:endParaRPr lang="en-IN" dirty="0"/>
          </a:p>
          <a:p>
            <a:pPr marL="69850" indent="0" defTabSz="1008063">
              <a:spcAft>
                <a:spcPts val="1575"/>
              </a:spcAft>
              <a:buNone/>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b="1" dirty="0">
                <a:solidFill>
                  <a:srgbClr val="CCFF33"/>
                </a:solidFill>
                <a:cs typeface="Arial" charset="0"/>
              </a:rPr>
              <a:t>Duties</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Assists </a:t>
            </a:r>
            <a:r>
              <a:rPr lang="en-US" sz="3500" dirty="0">
                <a:cs typeface="Arial" charset="0"/>
              </a:rPr>
              <a:t>people in filing claim/objection </a:t>
            </a:r>
            <a:r>
              <a:rPr lang="en-US" sz="3500" dirty="0" smtClean="0">
                <a:cs typeface="Arial" charset="0"/>
              </a:rPr>
              <a:t>properly</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Remains </a:t>
            </a:r>
            <a:r>
              <a:rPr lang="en-US" sz="3500" dirty="0">
                <a:cs typeface="Arial" charset="0"/>
              </a:rPr>
              <a:t>present during the campaigns and help BLOs </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Verifies </a:t>
            </a:r>
            <a:r>
              <a:rPr lang="en-US" sz="3500" dirty="0">
                <a:cs typeface="Arial" charset="0"/>
              </a:rPr>
              <a:t>and conducts survey of the dead and shifted electors </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Is </a:t>
            </a:r>
            <a:r>
              <a:rPr lang="en-US" sz="3500" dirty="0">
                <a:cs typeface="Arial" charset="0"/>
              </a:rPr>
              <a:t>responsible if the survey is faulty </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Understands </a:t>
            </a:r>
            <a:r>
              <a:rPr lang="en-US" sz="3500" dirty="0">
                <a:cs typeface="Arial" charset="0"/>
              </a:rPr>
              <a:t>and scrutinizes the electoral roll during meeting with BLO </a:t>
            </a:r>
            <a:r>
              <a:rPr lang="en-US" sz="3500" dirty="0" smtClean="0">
                <a:cs typeface="Arial" charset="0"/>
              </a:rPr>
              <a:t> </a:t>
            </a:r>
          </a:p>
          <a:p>
            <a:pPr marL="687070" lvl="1" indent="-342900" defTabSz="1008063">
              <a:spcAft>
                <a:spcPts val="1575"/>
              </a:spcAft>
              <a:tabLst>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3500" dirty="0" smtClean="0">
                <a:cs typeface="Arial" charset="0"/>
              </a:rPr>
              <a:t>Helps </a:t>
            </a:r>
            <a:r>
              <a:rPr lang="en-US" sz="3500" dirty="0">
                <a:cs typeface="Arial" charset="0"/>
              </a:rPr>
              <a:t>continuous updating of the electoral </a:t>
            </a:r>
            <a:r>
              <a:rPr lang="en-US" sz="3500" dirty="0" smtClean="0">
                <a:cs typeface="Arial" charset="0"/>
              </a:rPr>
              <a:t>roll</a:t>
            </a:r>
            <a:endParaRPr lang="en-US" sz="3500" dirty="0">
              <a:cs typeface="Arial" charset="0"/>
            </a:endParaRPr>
          </a:p>
        </p:txBody>
      </p:sp>
      <p:pic>
        <p:nvPicPr>
          <p:cNvPr id="22" name="Picture 6" descr="people-networking-icon-symbol-134eff"/>
          <p:cNvPicPr>
            <a:picLocks noChangeAspect="1" noChangeArrowheads="1"/>
          </p:cNvPicPr>
          <p:nvPr/>
        </p:nvPicPr>
        <p:blipFill>
          <a:blip r:embed="rId2" cstate="print"/>
          <a:srcRect/>
          <a:stretch>
            <a:fillRect/>
          </a:stretch>
        </p:blipFill>
        <p:spPr bwMode="auto">
          <a:xfrm>
            <a:off x="10186496" y="2075466"/>
            <a:ext cx="269875" cy="336550"/>
          </a:xfrm>
          <a:prstGeom prst="rect">
            <a:avLst/>
          </a:prstGeom>
          <a:solidFill>
            <a:srgbClr val="CC0000"/>
          </a:solidFill>
          <a:ln w="9525">
            <a:noFill/>
            <a:miter lim="800000"/>
            <a:headEnd/>
            <a:tailEnd/>
          </a:ln>
        </p:spPr>
      </p:pic>
      <p:sp>
        <p:nvSpPr>
          <p:cNvPr id="23" name="Text Box 7"/>
          <p:cNvSpPr txBox="1">
            <a:spLocks noChangeArrowheads="1"/>
          </p:cNvSpPr>
          <p:nvPr/>
        </p:nvSpPr>
        <p:spPr bwMode="auto">
          <a:xfrm>
            <a:off x="1528271" y="2091341"/>
            <a:ext cx="2573337" cy="406400"/>
          </a:xfrm>
          <a:prstGeom prst="rect">
            <a:avLst/>
          </a:prstGeom>
          <a:noFill/>
          <a:ln w="9525">
            <a:noFill/>
            <a:miter lim="800000"/>
            <a:headEnd/>
            <a:tailEnd/>
          </a:ln>
        </p:spPr>
        <p:txBody>
          <a:bodyPr wrap="none" lIns="100794" tIns="50397" rIns="100794" bIns="50397">
            <a:spAutoFit/>
          </a:bodyPr>
          <a:lstStyle/>
          <a:p>
            <a:pPr defTabSz="503238"/>
            <a:r>
              <a:rPr lang="en-US" sz="2000">
                <a:solidFill>
                  <a:schemeClr val="tx1"/>
                </a:solidFill>
                <a:cs typeface="Arial" charset="0"/>
              </a:rPr>
              <a:t>Election Commission</a:t>
            </a:r>
          </a:p>
        </p:txBody>
      </p:sp>
      <p:sp>
        <p:nvSpPr>
          <p:cNvPr id="24" name="Text Box 8"/>
          <p:cNvSpPr txBox="1">
            <a:spLocks noChangeArrowheads="1"/>
          </p:cNvSpPr>
          <p:nvPr/>
        </p:nvSpPr>
        <p:spPr bwMode="auto">
          <a:xfrm>
            <a:off x="5006483" y="2091341"/>
            <a:ext cx="1739900" cy="406400"/>
          </a:xfrm>
          <a:prstGeom prst="rect">
            <a:avLst/>
          </a:prstGeom>
          <a:noFill/>
          <a:ln w="9525">
            <a:noFill/>
            <a:miter lim="800000"/>
            <a:headEnd/>
            <a:tailEnd/>
          </a:ln>
        </p:spPr>
        <p:txBody>
          <a:bodyPr wrap="none" lIns="100794" tIns="50397" rIns="100794" bIns="50397">
            <a:spAutoFit/>
          </a:bodyPr>
          <a:lstStyle/>
          <a:p>
            <a:pPr defTabSz="503238"/>
            <a:r>
              <a:rPr lang="en-US" sz="2000">
                <a:solidFill>
                  <a:schemeClr val="tx1"/>
                </a:solidFill>
                <a:cs typeface="Arial" charset="0"/>
              </a:rPr>
              <a:t>Political Party</a:t>
            </a:r>
          </a:p>
        </p:txBody>
      </p:sp>
      <p:sp>
        <p:nvSpPr>
          <p:cNvPr id="25" name="Text Box 9"/>
          <p:cNvSpPr txBox="1">
            <a:spLocks noChangeArrowheads="1"/>
          </p:cNvSpPr>
          <p:nvPr/>
        </p:nvSpPr>
        <p:spPr bwMode="auto">
          <a:xfrm>
            <a:off x="7827471" y="2091341"/>
            <a:ext cx="2401887" cy="406400"/>
          </a:xfrm>
          <a:prstGeom prst="rect">
            <a:avLst/>
          </a:prstGeom>
          <a:noFill/>
          <a:ln w="9525">
            <a:noFill/>
            <a:miter lim="800000"/>
            <a:headEnd/>
            <a:tailEnd/>
          </a:ln>
        </p:spPr>
        <p:txBody>
          <a:bodyPr wrap="none" lIns="100794" tIns="50397" rIns="100794" bIns="50397">
            <a:spAutoFit/>
          </a:bodyPr>
          <a:lstStyle/>
          <a:p>
            <a:pPr defTabSz="503238"/>
            <a:r>
              <a:rPr lang="en-US" sz="2000">
                <a:solidFill>
                  <a:schemeClr val="tx1"/>
                </a:solidFill>
                <a:cs typeface="Arial" charset="0"/>
              </a:rPr>
              <a:t>Booth Level Agents</a:t>
            </a:r>
          </a:p>
        </p:txBody>
      </p:sp>
      <p:sp>
        <p:nvSpPr>
          <p:cNvPr id="26" name="Line 10"/>
          <p:cNvSpPr>
            <a:spLocks noChangeShapeType="1"/>
          </p:cNvSpPr>
          <p:nvPr/>
        </p:nvSpPr>
        <p:spPr bwMode="auto">
          <a:xfrm>
            <a:off x="4047633" y="2318354"/>
            <a:ext cx="923925" cy="0"/>
          </a:xfrm>
          <a:prstGeom prst="line">
            <a:avLst/>
          </a:prstGeom>
          <a:noFill/>
          <a:ln w="38100">
            <a:solidFill>
              <a:schemeClr val="tx2">
                <a:lumMod val="75000"/>
              </a:schemeClr>
            </a:solidFill>
            <a:round/>
            <a:headEnd/>
            <a:tailEnd type="triangle" w="med" len="med"/>
          </a:ln>
        </p:spPr>
        <p:txBody>
          <a:bodyPr/>
          <a:lstStyle/>
          <a:p>
            <a:endParaRPr lang="en-ZW"/>
          </a:p>
        </p:txBody>
      </p:sp>
      <p:sp>
        <p:nvSpPr>
          <p:cNvPr id="27" name="Line 11"/>
          <p:cNvSpPr>
            <a:spLocks noChangeShapeType="1"/>
          </p:cNvSpPr>
          <p:nvPr/>
        </p:nvSpPr>
        <p:spPr bwMode="auto">
          <a:xfrm>
            <a:off x="6903546" y="2318354"/>
            <a:ext cx="923925" cy="0"/>
          </a:xfrm>
          <a:prstGeom prst="line">
            <a:avLst/>
          </a:prstGeom>
          <a:noFill/>
          <a:ln w="38100">
            <a:solidFill>
              <a:schemeClr val="tx2">
                <a:lumMod val="75000"/>
              </a:schemeClr>
            </a:solidFill>
            <a:round/>
            <a:headEnd/>
            <a:tailEnd type="triangle" w="med" len="med"/>
          </a:ln>
        </p:spPr>
        <p:txBody>
          <a:bodyPr/>
          <a:lstStyle/>
          <a:p>
            <a:endParaRPr lang="en-ZW"/>
          </a:p>
        </p:txBody>
      </p:sp>
      <p:sp>
        <p:nvSpPr>
          <p:cNvPr id="28" name="Text Box 12"/>
          <p:cNvSpPr txBox="1">
            <a:spLocks noChangeArrowheads="1"/>
          </p:cNvSpPr>
          <p:nvPr/>
        </p:nvSpPr>
        <p:spPr bwMode="auto">
          <a:xfrm>
            <a:off x="6819408" y="1838929"/>
            <a:ext cx="1073988" cy="378777"/>
          </a:xfrm>
          <a:prstGeom prst="rect">
            <a:avLst/>
          </a:prstGeom>
          <a:noFill/>
          <a:ln w="9525">
            <a:noFill/>
            <a:miter lim="800000"/>
            <a:headEnd/>
            <a:tailEnd/>
          </a:ln>
        </p:spPr>
        <p:txBody>
          <a:bodyPr wrap="none" lIns="100794" tIns="50397" rIns="100794" bIns="50397">
            <a:spAutoFit/>
          </a:bodyPr>
          <a:lstStyle/>
          <a:p>
            <a:pPr defTabSz="503238"/>
            <a:r>
              <a:rPr lang="en-US" sz="1800" b="1" dirty="0">
                <a:solidFill>
                  <a:schemeClr val="tx2">
                    <a:lumMod val="75000"/>
                  </a:schemeClr>
                </a:solidFill>
                <a:cs typeface="Arial" charset="0"/>
              </a:rPr>
              <a:t>Appoints</a:t>
            </a:r>
          </a:p>
        </p:txBody>
      </p:sp>
      <p:sp>
        <p:nvSpPr>
          <p:cNvPr id="29" name="Text Box 13"/>
          <p:cNvSpPr txBox="1">
            <a:spLocks noChangeArrowheads="1"/>
          </p:cNvSpPr>
          <p:nvPr/>
        </p:nvSpPr>
        <p:spPr bwMode="auto">
          <a:xfrm>
            <a:off x="4007980" y="1838929"/>
            <a:ext cx="964342" cy="378777"/>
          </a:xfrm>
          <a:prstGeom prst="rect">
            <a:avLst/>
          </a:prstGeom>
          <a:noFill/>
          <a:ln w="9525">
            <a:noFill/>
            <a:miter lim="800000"/>
            <a:headEnd/>
            <a:tailEnd/>
          </a:ln>
        </p:spPr>
        <p:txBody>
          <a:bodyPr wrap="none" lIns="100794" tIns="50397" rIns="100794" bIns="50397">
            <a:spAutoFit/>
          </a:bodyPr>
          <a:lstStyle/>
          <a:p>
            <a:pPr defTabSz="503238"/>
            <a:r>
              <a:rPr lang="en-US" sz="1800" b="1" dirty="0">
                <a:solidFill>
                  <a:schemeClr val="tx2">
                    <a:lumMod val="75000"/>
                  </a:schemeClr>
                </a:solidFill>
                <a:cs typeface="Arial" charset="0"/>
              </a:rPr>
              <a:t>Informs</a:t>
            </a:r>
          </a:p>
        </p:txBody>
      </p:sp>
      <p:pic>
        <p:nvPicPr>
          <p:cNvPr id="30" name="Picture 14" descr="people-networking-icon-symbol-134eff"/>
          <p:cNvPicPr>
            <a:picLocks noChangeAspect="1" noChangeArrowheads="1"/>
          </p:cNvPicPr>
          <p:nvPr/>
        </p:nvPicPr>
        <p:blipFill>
          <a:blip r:embed="rId2" cstate="print"/>
          <a:srcRect/>
          <a:stretch>
            <a:fillRect/>
          </a:stretch>
        </p:blipFill>
        <p:spPr bwMode="auto">
          <a:xfrm>
            <a:off x="10529396" y="2077054"/>
            <a:ext cx="269875" cy="336550"/>
          </a:xfrm>
          <a:prstGeom prst="rect">
            <a:avLst/>
          </a:prstGeom>
          <a:solidFill>
            <a:srgbClr val="CC0000"/>
          </a:solidFill>
          <a:ln w="9525">
            <a:noFill/>
            <a:miter lim="800000"/>
            <a:headEnd/>
            <a:tailEnd/>
          </a:ln>
        </p:spPr>
      </p:pic>
    </p:spTree>
    <p:extLst>
      <p:ext uri="{BB962C8B-B14F-4D97-AF65-F5344CB8AC3E}">
        <p14:creationId xmlns:p14="http://schemas.microsoft.com/office/powerpoint/2010/main" val="4235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21" y="2975020"/>
            <a:ext cx="7462234" cy="1945604"/>
          </a:xfrm>
        </p:spPr>
        <p:txBody>
          <a:bodyPr/>
          <a:lstStyle/>
          <a:p>
            <a:r>
              <a:rPr lang="en-ZW" dirty="0" smtClean="0"/>
              <a:t/>
            </a:r>
            <a:br>
              <a:rPr lang="en-ZW" dirty="0" smtClean="0"/>
            </a:br>
            <a:r>
              <a:rPr lang="en-ZW" dirty="0" smtClean="0"/>
              <a:t>NATIONAL VOTERS DAY</a:t>
            </a:r>
            <a:r>
              <a:rPr lang="en-ZW" dirty="0"/>
              <a:t/>
            </a:r>
            <a:br>
              <a:rPr lang="en-ZW" dirty="0"/>
            </a:br>
            <a:endParaRPr lang="en-IN" dirty="0"/>
          </a:p>
        </p:txBody>
      </p:sp>
    </p:spTree>
    <p:extLst>
      <p:ext uri="{BB962C8B-B14F-4D97-AF65-F5344CB8AC3E}">
        <p14:creationId xmlns:p14="http://schemas.microsoft.com/office/powerpoint/2010/main" val="336783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822175" y="1148032"/>
            <a:ext cx="2689225" cy="2520950"/>
            <a:chOff x="3840" y="768"/>
            <a:chExt cx="1536" cy="1440"/>
          </a:xfrm>
        </p:grpSpPr>
        <p:grpSp>
          <p:nvGrpSpPr>
            <p:cNvPr id="3" name="Group 6"/>
            <p:cNvGrpSpPr>
              <a:grpSpLocks/>
            </p:cNvGrpSpPr>
            <p:nvPr/>
          </p:nvGrpSpPr>
          <p:grpSpPr bwMode="auto">
            <a:xfrm>
              <a:off x="3888" y="864"/>
              <a:ext cx="1440" cy="720"/>
              <a:chOff x="3888" y="1008"/>
              <a:chExt cx="1440" cy="720"/>
            </a:xfrm>
          </p:grpSpPr>
          <p:sp>
            <p:nvSpPr>
              <p:cNvPr id="6" name="Rectangle 7"/>
              <p:cNvSpPr>
                <a:spLocks noChangeArrowheads="1"/>
              </p:cNvSpPr>
              <p:nvPr/>
            </p:nvSpPr>
            <p:spPr bwMode="auto">
              <a:xfrm>
                <a:off x="3888" y="1008"/>
                <a:ext cx="1440" cy="240"/>
              </a:xfrm>
              <a:prstGeom prst="rect">
                <a:avLst/>
              </a:prstGeom>
              <a:solidFill>
                <a:srgbClr val="FF9900"/>
              </a:solidFill>
              <a:ln w="9525">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7" name="Rectangle 8"/>
              <p:cNvSpPr>
                <a:spLocks noChangeArrowheads="1"/>
              </p:cNvSpPr>
              <p:nvPr/>
            </p:nvSpPr>
            <p:spPr bwMode="auto">
              <a:xfrm>
                <a:off x="3888" y="1248"/>
                <a:ext cx="1440" cy="240"/>
              </a:xfrm>
              <a:prstGeom prst="rect">
                <a:avLst/>
              </a:prstGeom>
              <a:solidFill>
                <a:srgbClr val="FFFFFF"/>
              </a:solidFill>
              <a:ln w="9525">
                <a:noFill/>
                <a:miter lim="800000"/>
                <a:headEnd/>
                <a:tailEnd/>
              </a:ln>
            </p:spPr>
            <p:txBody>
              <a:bodyPr wrap="none" lIns="100794" tIns="50397" rIns="100794" bIns="50397" anchor="ctr"/>
              <a:lstStyle/>
              <a:p>
                <a:pPr algn="ctr" defTabSz="503238"/>
                <a:r>
                  <a:rPr lang="en-US" sz="2000" dirty="0" smtClean="0">
                    <a:solidFill>
                      <a:schemeClr val="bg1"/>
                    </a:solidFill>
                    <a:latin typeface="Times New Roman" pitchFamily="18" charset="0"/>
                  </a:rPr>
                  <a:t>National</a:t>
                </a:r>
                <a:r>
                  <a:rPr lang="en-US" sz="2000" dirty="0" smtClean="0">
                    <a:solidFill>
                      <a:schemeClr val="tx1"/>
                    </a:solidFill>
                    <a:latin typeface="Times New Roman" pitchFamily="18" charset="0"/>
                  </a:rPr>
                  <a:t> </a:t>
                </a:r>
                <a:r>
                  <a:rPr lang="en-US" sz="2000" dirty="0">
                    <a:solidFill>
                      <a:schemeClr val="bg1"/>
                    </a:solidFill>
                    <a:latin typeface="Times New Roman" pitchFamily="18" charset="0"/>
                  </a:rPr>
                  <a:t>Voters Day</a:t>
                </a:r>
              </a:p>
            </p:txBody>
          </p:sp>
          <p:sp>
            <p:nvSpPr>
              <p:cNvPr id="8" name="Rectangle 9"/>
              <p:cNvSpPr>
                <a:spLocks noChangeArrowheads="1"/>
              </p:cNvSpPr>
              <p:nvPr/>
            </p:nvSpPr>
            <p:spPr bwMode="auto">
              <a:xfrm>
                <a:off x="3888" y="1488"/>
                <a:ext cx="1440" cy="240"/>
              </a:xfrm>
              <a:prstGeom prst="rect">
                <a:avLst/>
              </a:prstGeom>
              <a:solidFill>
                <a:srgbClr val="669900"/>
              </a:solidFill>
              <a:ln w="9525">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4" name="AutoShape 10"/>
            <p:cNvSpPr>
              <a:spLocks noChangeArrowheads="1"/>
            </p:cNvSpPr>
            <p:nvPr/>
          </p:nvSpPr>
          <p:spPr bwMode="auto">
            <a:xfrm>
              <a:off x="3840" y="768"/>
              <a:ext cx="48" cy="1440"/>
            </a:xfrm>
            <a:prstGeom prst="can">
              <a:avLst>
                <a:gd name="adj" fmla="val 43750"/>
              </a:avLst>
            </a:prstGeom>
            <a:gradFill rotWithShape="1">
              <a:gsLst>
                <a:gs pos="0">
                  <a:schemeClr val="tx1"/>
                </a:gs>
                <a:gs pos="50000">
                  <a:schemeClr val="tx1">
                    <a:gamma/>
                    <a:tint val="0"/>
                    <a:invGamma/>
                  </a:schemeClr>
                </a:gs>
                <a:gs pos="100000">
                  <a:schemeClr val="tx1"/>
                </a:gs>
              </a:gsLst>
              <a:lin ang="0" scaled="1"/>
            </a:gradFill>
            <a:ln w="9525">
              <a:solidFill>
                <a:schemeClr val="tx1"/>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lang="en-US">
                <a:latin typeface="Arial" pitchFamily="34" charset="0"/>
              </a:endParaRPr>
            </a:p>
          </p:txBody>
        </p:sp>
        <p:sp>
          <p:nvSpPr>
            <p:cNvPr id="5" name="AutoShape 11"/>
            <p:cNvSpPr>
              <a:spLocks noChangeArrowheads="1"/>
            </p:cNvSpPr>
            <p:nvPr/>
          </p:nvSpPr>
          <p:spPr bwMode="auto">
            <a:xfrm>
              <a:off x="5328" y="768"/>
              <a:ext cx="48" cy="1440"/>
            </a:xfrm>
            <a:prstGeom prst="can">
              <a:avLst>
                <a:gd name="adj" fmla="val 43750"/>
              </a:avLst>
            </a:prstGeom>
            <a:gradFill rotWithShape="1">
              <a:gsLst>
                <a:gs pos="0">
                  <a:schemeClr val="tx1"/>
                </a:gs>
                <a:gs pos="50000">
                  <a:schemeClr val="tx1">
                    <a:gamma/>
                    <a:tint val="0"/>
                    <a:invGamma/>
                  </a:schemeClr>
                </a:gs>
                <a:gs pos="100000">
                  <a:schemeClr val="tx1"/>
                </a:gs>
              </a:gsLst>
              <a:lin ang="0" scaled="1"/>
            </a:gradFill>
            <a:ln w="9525">
              <a:solidFill>
                <a:schemeClr val="tx1"/>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lang="en-US">
                <a:latin typeface="Arial" pitchFamily="34" charset="0"/>
              </a:endParaRPr>
            </a:p>
          </p:txBody>
        </p:sp>
      </p:grpSp>
      <p:sp>
        <p:nvSpPr>
          <p:cNvPr id="9" name="Rectangle 2"/>
          <p:cNvSpPr txBox="1">
            <a:spLocks noChangeArrowheads="1"/>
          </p:cNvSpPr>
          <p:nvPr/>
        </p:nvSpPr>
        <p:spPr>
          <a:xfrm>
            <a:off x="1882126" y="204923"/>
            <a:ext cx="8569325" cy="705945"/>
          </a:xfrm>
          <a:prstGeom prst="rect">
            <a:avLst/>
          </a:prstGeom>
        </p:spPr>
        <p:txBody>
          <a:bodyPr vert="horz" lIns="100794" tIns="50397" rIns="100794" bIns="50397" rtlCol="0" anchor="b">
            <a:no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US" sz="4500" dirty="0" smtClean="0"/>
              <a:t>WHAT IS NATIONAL VOTERS DAY?</a:t>
            </a:r>
          </a:p>
        </p:txBody>
      </p:sp>
      <p:sp>
        <p:nvSpPr>
          <p:cNvPr id="10" name="Rectangle 9"/>
          <p:cNvSpPr/>
          <p:nvPr/>
        </p:nvSpPr>
        <p:spPr>
          <a:xfrm>
            <a:off x="695459" y="4089140"/>
            <a:ext cx="10882648" cy="1908215"/>
          </a:xfrm>
          <a:prstGeom prst="rect">
            <a:avLst/>
          </a:prstGeom>
        </p:spPr>
        <p:txBody>
          <a:bodyPr wrap="square">
            <a:spAutoFit/>
          </a:bodyPr>
          <a:lstStyle/>
          <a:p>
            <a:pPr algn="ctr">
              <a:lnSpc>
                <a:spcPct val="80000"/>
              </a:lnSpc>
              <a:spcBef>
                <a:spcPts val="875"/>
              </a:spcBef>
              <a:buClr>
                <a:srgbClr val="000000"/>
              </a:buClr>
              <a:buSzPct val="100000"/>
              <a:buFont typeface="Times New Roman" pitchFamily="18" charset="0"/>
              <a:buNone/>
            </a:pPr>
            <a:r>
              <a:rPr lang="en-US" sz="2200" dirty="0"/>
              <a:t>Election Commission of India (ECI) was established on 25</a:t>
            </a:r>
            <a:r>
              <a:rPr lang="en-US" sz="2200" baseline="30000" dirty="0"/>
              <a:t>th</a:t>
            </a:r>
            <a:r>
              <a:rPr lang="en-US" sz="2200" dirty="0"/>
              <a:t> January, </a:t>
            </a:r>
            <a:r>
              <a:rPr lang="en-US" sz="2200" dirty="0" smtClean="0"/>
              <a:t>1950;</a:t>
            </a:r>
            <a:endParaRPr lang="en-US" sz="2200" dirty="0"/>
          </a:p>
          <a:p>
            <a:pPr algn="ctr">
              <a:lnSpc>
                <a:spcPct val="80000"/>
              </a:lnSpc>
              <a:spcBef>
                <a:spcPts val="875"/>
              </a:spcBef>
              <a:buClr>
                <a:srgbClr val="000000"/>
              </a:buClr>
              <a:buSzPct val="100000"/>
              <a:buFont typeface="Times New Roman" pitchFamily="18" charset="0"/>
              <a:buNone/>
            </a:pPr>
            <a:endParaRPr lang="en-US" sz="2200" dirty="0"/>
          </a:p>
          <a:p>
            <a:pPr algn="ctr">
              <a:lnSpc>
                <a:spcPct val="80000"/>
              </a:lnSpc>
              <a:spcBef>
                <a:spcPts val="875"/>
              </a:spcBef>
              <a:buClr>
                <a:srgbClr val="000000"/>
              </a:buClr>
              <a:buSzPct val="100000"/>
              <a:buFont typeface="Times New Roman" pitchFamily="18" charset="0"/>
              <a:buNone/>
            </a:pPr>
            <a:r>
              <a:rPr lang="en-US" sz="2200" dirty="0"/>
              <a:t>National Voters Day is celebrated on the founding day of ECI i.e. 25</a:t>
            </a:r>
            <a:r>
              <a:rPr lang="en-US" sz="2200" baseline="30000" dirty="0"/>
              <a:t>th</a:t>
            </a:r>
            <a:r>
              <a:rPr lang="en-US" sz="2200" dirty="0"/>
              <a:t> January every </a:t>
            </a:r>
            <a:r>
              <a:rPr lang="en-US" sz="2200" dirty="0" smtClean="0"/>
              <a:t>year;</a:t>
            </a:r>
            <a:endParaRPr lang="en-US" sz="2200" dirty="0"/>
          </a:p>
          <a:p>
            <a:pPr algn="ctr">
              <a:lnSpc>
                <a:spcPct val="80000"/>
              </a:lnSpc>
              <a:spcBef>
                <a:spcPts val="875"/>
              </a:spcBef>
              <a:buClr>
                <a:srgbClr val="000000"/>
              </a:buClr>
              <a:buSzPct val="100000"/>
              <a:buFont typeface="Times New Roman" pitchFamily="18" charset="0"/>
              <a:buNone/>
            </a:pPr>
            <a:endParaRPr lang="en-US" sz="2200" dirty="0"/>
          </a:p>
          <a:p>
            <a:pPr algn="ctr">
              <a:lnSpc>
                <a:spcPct val="80000"/>
              </a:lnSpc>
              <a:spcBef>
                <a:spcPts val="875"/>
              </a:spcBef>
              <a:buClr>
                <a:srgbClr val="000000"/>
              </a:buClr>
              <a:buSzPct val="100000"/>
              <a:buFont typeface="Times New Roman" pitchFamily="18" charset="0"/>
              <a:buNone/>
            </a:pPr>
            <a:r>
              <a:rPr lang="en-US" sz="2200" dirty="0" smtClean="0"/>
              <a:t>Celebrated </a:t>
            </a:r>
            <a:r>
              <a:rPr lang="en-US" sz="2200" dirty="0"/>
              <a:t>for the first time in January 2011, called “</a:t>
            </a:r>
            <a:r>
              <a:rPr lang="en-US" sz="2200" i="1" dirty="0" err="1"/>
              <a:t>Rashtriya</a:t>
            </a:r>
            <a:r>
              <a:rPr lang="en-US" sz="2200" i="1" dirty="0"/>
              <a:t> </a:t>
            </a:r>
            <a:r>
              <a:rPr lang="en-US" sz="2200" i="1" dirty="0" err="1"/>
              <a:t>Matdata</a:t>
            </a:r>
            <a:r>
              <a:rPr lang="en-US" sz="2200" i="1" dirty="0"/>
              <a:t> Divas</a:t>
            </a:r>
            <a:r>
              <a:rPr lang="en-US" sz="2200" dirty="0"/>
              <a:t>” in </a:t>
            </a:r>
            <a:r>
              <a:rPr lang="en-US" sz="2200" dirty="0" smtClean="0"/>
              <a:t>Hindi.</a:t>
            </a:r>
            <a:endParaRPr lang="en-US" sz="2200" dirty="0"/>
          </a:p>
        </p:txBody>
      </p:sp>
    </p:spTree>
    <p:extLst>
      <p:ext uri="{BB962C8B-B14F-4D97-AF65-F5344CB8AC3E}">
        <p14:creationId xmlns:p14="http://schemas.microsoft.com/office/powerpoint/2010/main" val="42167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 OF NATIONAL VOTERS DAY</a:t>
            </a:r>
            <a:endParaRPr lang="en-IN" dirty="0"/>
          </a:p>
        </p:txBody>
      </p:sp>
      <p:sp>
        <p:nvSpPr>
          <p:cNvPr id="3" name="Content Placeholder 2"/>
          <p:cNvSpPr>
            <a:spLocks noGrp="1"/>
          </p:cNvSpPr>
          <p:nvPr>
            <p:ph idx="1"/>
          </p:nvPr>
        </p:nvSpPr>
        <p:spPr/>
        <p:txBody>
          <a:bodyPr>
            <a:normAutofit/>
          </a:bodyPr>
          <a:lstStyle/>
          <a:p>
            <a:r>
              <a:rPr lang="en-IN" dirty="0"/>
              <a:t>To ensure maximum enrolment of </a:t>
            </a:r>
            <a:r>
              <a:rPr lang="en-IN" dirty="0" smtClean="0"/>
              <a:t>youth </a:t>
            </a:r>
            <a:endParaRPr lang="en-IN" dirty="0"/>
          </a:p>
          <a:p>
            <a:r>
              <a:rPr lang="en-IN" dirty="0"/>
              <a:t>To spread awareness amongst voters of their rights and </a:t>
            </a:r>
            <a:r>
              <a:rPr lang="en-IN" dirty="0" smtClean="0"/>
              <a:t>duties</a:t>
            </a:r>
            <a:endParaRPr lang="en-IN" dirty="0"/>
          </a:p>
          <a:p>
            <a:r>
              <a:rPr lang="en-IN" dirty="0"/>
              <a:t>To create awareness amongst voters about the process of </a:t>
            </a:r>
            <a:r>
              <a:rPr lang="en-IN" dirty="0" smtClean="0"/>
              <a:t>enrolment</a:t>
            </a:r>
            <a:endParaRPr lang="en-IN" dirty="0"/>
          </a:p>
          <a:p>
            <a:r>
              <a:rPr lang="en-IN" dirty="0"/>
              <a:t>To request the participation of voters in helping the Election Officers to maintain clean and error free </a:t>
            </a:r>
            <a:r>
              <a:rPr lang="en-IN" dirty="0" smtClean="0"/>
              <a:t>roles</a:t>
            </a:r>
            <a:endParaRPr lang="en-IN" dirty="0"/>
          </a:p>
          <a:p>
            <a:r>
              <a:rPr lang="en-IN" dirty="0"/>
              <a:t>To empower the youth and </a:t>
            </a:r>
            <a:r>
              <a:rPr lang="en-IN" dirty="0" smtClean="0"/>
              <a:t>instil </a:t>
            </a:r>
            <a:r>
              <a:rPr lang="en-IN" dirty="0"/>
              <a:t>a sense of pride amongst </a:t>
            </a:r>
            <a:r>
              <a:rPr lang="en-IN" dirty="0" smtClean="0"/>
              <a:t>them </a:t>
            </a:r>
            <a:endParaRPr lang="en-IN" dirty="0"/>
          </a:p>
          <a:p>
            <a:r>
              <a:rPr lang="en-IN" dirty="0"/>
              <a:t>To inspire youth to exercise their </a:t>
            </a:r>
            <a:r>
              <a:rPr lang="en-IN" dirty="0" smtClean="0"/>
              <a:t>franchise</a:t>
            </a:r>
          </a:p>
          <a:p>
            <a:endParaRPr lang="en-IN" dirty="0"/>
          </a:p>
          <a:p>
            <a:endParaRPr lang="en-IN" dirty="0"/>
          </a:p>
        </p:txBody>
      </p:sp>
      <p:pic>
        <p:nvPicPr>
          <p:cNvPr id="4" name="Picture 8" descr="customer"/>
          <p:cNvPicPr>
            <a:picLocks noChangeAspect="1" noChangeArrowheads="1"/>
          </p:cNvPicPr>
          <p:nvPr/>
        </p:nvPicPr>
        <p:blipFill>
          <a:blip r:embed="rId2" cstate="print">
            <a:clrChange>
              <a:clrFrom>
                <a:srgbClr val="FDFDFD"/>
              </a:clrFrom>
              <a:clrTo>
                <a:srgbClr val="FDFDFD">
                  <a:alpha val="0"/>
                </a:srgbClr>
              </a:clrTo>
            </a:clrChange>
          </a:blip>
          <a:srcRect l="5208" t="2014" r="9729" b="10593"/>
          <a:stretch>
            <a:fillRect/>
          </a:stretch>
        </p:blipFill>
        <p:spPr bwMode="auto">
          <a:xfrm>
            <a:off x="1395257" y="5260853"/>
            <a:ext cx="882650" cy="1189037"/>
          </a:xfrm>
          <a:prstGeom prst="rect">
            <a:avLst/>
          </a:prstGeom>
          <a:noFill/>
          <a:ln w="9525">
            <a:noFill/>
            <a:miter lim="800000"/>
            <a:headEnd/>
            <a:tailEnd/>
          </a:ln>
        </p:spPr>
      </p:pic>
      <p:pic>
        <p:nvPicPr>
          <p:cNvPr id="5" name="Picture 9" descr="customer"/>
          <p:cNvPicPr>
            <a:picLocks noChangeAspect="1" noChangeArrowheads="1"/>
          </p:cNvPicPr>
          <p:nvPr/>
        </p:nvPicPr>
        <p:blipFill>
          <a:blip r:embed="rId3" cstate="print">
            <a:clrChange>
              <a:clrFrom>
                <a:srgbClr val="FDFDFD"/>
              </a:clrFrom>
              <a:clrTo>
                <a:srgbClr val="FDFDFD">
                  <a:alpha val="0"/>
                </a:srgbClr>
              </a:clrTo>
            </a:clrChange>
          </a:blip>
          <a:srcRect l="10063" t="2438" r="-2773" b="19745"/>
          <a:stretch>
            <a:fillRect/>
          </a:stretch>
        </p:blipFill>
        <p:spPr bwMode="auto">
          <a:xfrm>
            <a:off x="2400144" y="5254469"/>
            <a:ext cx="990600" cy="1143000"/>
          </a:xfrm>
          <a:prstGeom prst="rect">
            <a:avLst/>
          </a:prstGeom>
          <a:noFill/>
          <a:ln w="9525">
            <a:noFill/>
            <a:miter lim="800000"/>
            <a:headEnd/>
            <a:tailEnd/>
          </a:ln>
        </p:spPr>
      </p:pic>
      <p:pic>
        <p:nvPicPr>
          <p:cNvPr id="6" name="Picture 10" descr="doctor &amp; engineer copy"/>
          <p:cNvPicPr>
            <a:picLocks noChangeAspect="1" noChangeArrowheads="1"/>
          </p:cNvPicPr>
          <p:nvPr/>
        </p:nvPicPr>
        <p:blipFill>
          <a:blip r:embed="rId4" cstate="print">
            <a:clrChange>
              <a:clrFrom>
                <a:srgbClr val="FDFDFD"/>
              </a:clrFrom>
              <a:clrTo>
                <a:srgbClr val="FDFDFD">
                  <a:alpha val="0"/>
                </a:srgbClr>
              </a:clrTo>
            </a:clrChange>
          </a:blip>
          <a:srcRect l="63683" t="3413" b="21085"/>
          <a:stretch>
            <a:fillRect/>
          </a:stretch>
        </p:blipFill>
        <p:spPr bwMode="auto">
          <a:xfrm>
            <a:off x="5600544" y="5254469"/>
            <a:ext cx="847725" cy="1173162"/>
          </a:xfrm>
          <a:prstGeom prst="rect">
            <a:avLst/>
          </a:prstGeom>
          <a:noFill/>
          <a:ln w="9525">
            <a:noFill/>
            <a:miter lim="800000"/>
            <a:headEnd/>
            <a:tailEnd/>
          </a:ln>
        </p:spPr>
      </p:pic>
      <p:pic>
        <p:nvPicPr>
          <p:cNvPr id="7" name="Picture 11" descr="doctor &amp; engineer copy"/>
          <p:cNvPicPr>
            <a:picLocks noChangeAspect="1" noChangeArrowheads="1"/>
          </p:cNvPicPr>
          <p:nvPr/>
        </p:nvPicPr>
        <p:blipFill>
          <a:blip r:embed="rId4" cstate="print">
            <a:clrChange>
              <a:clrFrom>
                <a:srgbClr val="FDFDFD"/>
              </a:clrFrom>
              <a:clrTo>
                <a:srgbClr val="FDFDFD">
                  <a:alpha val="0"/>
                </a:srgbClr>
              </a:clrTo>
            </a:clrChange>
          </a:blip>
          <a:srcRect l="4106" t="5222" r="59959" b="22490"/>
          <a:stretch>
            <a:fillRect/>
          </a:stretch>
        </p:blipFill>
        <p:spPr bwMode="auto">
          <a:xfrm>
            <a:off x="4533744" y="5330669"/>
            <a:ext cx="852487" cy="1096962"/>
          </a:xfrm>
          <a:prstGeom prst="rect">
            <a:avLst/>
          </a:prstGeom>
          <a:noFill/>
          <a:ln w="9525">
            <a:noFill/>
            <a:miter lim="800000"/>
            <a:headEnd/>
            <a:tailEnd/>
          </a:ln>
        </p:spPr>
      </p:pic>
      <p:pic>
        <p:nvPicPr>
          <p:cNvPr id="8" name="Picture 13" descr="policeman in civil dress"/>
          <p:cNvPicPr>
            <a:picLocks noChangeAspect="1" noChangeArrowheads="1"/>
          </p:cNvPicPr>
          <p:nvPr/>
        </p:nvPicPr>
        <p:blipFill>
          <a:blip r:embed="rId5" cstate="print">
            <a:clrChange>
              <a:clrFrom>
                <a:srgbClr val="FFFFFF"/>
              </a:clrFrom>
              <a:clrTo>
                <a:srgbClr val="FFFFFF">
                  <a:alpha val="0"/>
                </a:srgbClr>
              </a:clrTo>
            </a:clrChange>
          </a:blip>
          <a:srcRect r="-5000" b="19482"/>
          <a:stretch>
            <a:fillRect/>
          </a:stretch>
        </p:blipFill>
        <p:spPr bwMode="auto">
          <a:xfrm>
            <a:off x="6514944" y="5254469"/>
            <a:ext cx="1066800" cy="1135062"/>
          </a:xfrm>
          <a:prstGeom prst="rect">
            <a:avLst/>
          </a:prstGeom>
          <a:noFill/>
          <a:ln w="9525">
            <a:noFill/>
            <a:miter lim="800000"/>
            <a:headEnd/>
            <a:tailEnd/>
          </a:ln>
        </p:spPr>
      </p:pic>
      <p:pic>
        <p:nvPicPr>
          <p:cNvPr id="9" name="Picture 14" descr="lady police"/>
          <p:cNvPicPr>
            <a:picLocks noChangeAspect="1" noChangeArrowheads="1"/>
          </p:cNvPicPr>
          <p:nvPr/>
        </p:nvPicPr>
        <p:blipFill>
          <a:blip r:embed="rId6" cstate="print">
            <a:clrChange>
              <a:clrFrom>
                <a:srgbClr val="FFFFFF"/>
              </a:clrFrom>
              <a:clrTo>
                <a:srgbClr val="FFFFFF">
                  <a:alpha val="0"/>
                </a:srgbClr>
              </a:clrTo>
            </a:clrChange>
          </a:blip>
          <a:srcRect l="19453" r="17325" b="66667"/>
          <a:stretch>
            <a:fillRect/>
          </a:stretch>
        </p:blipFill>
        <p:spPr bwMode="auto">
          <a:xfrm>
            <a:off x="7642069" y="5178269"/>
            <a:ext cx="990600" cy="1219200"/>
          </a:xfrm>
          <a:prstGeom prst="rect">
            <a:avLst/>
          </a:prstGeom>
          <a:noFill/>
          <a:ln w="9525">
            <a:noFill/>
            <a:miter lim="800000"/>
            <a:headEnd/>
            <a:tailEnd/>
          </a:ln>
        </p:spPr>
      </p:pic>
      <p:pic>
        <p:nvPicPr>
          <p:cNvPr id="10" name="Picture 15" descr="the teller"/>
          <p:cNvPicPr>
            <a:picLocks noChangeAspect="1" noChangeArrowheads="1"/>
          </p:cNvPicPr>
          <p:nvPr/>
        </p:nvPicPr>
        <p:blipFill>
          <a:blip r:embed="rId7" cstate="print">
            <a:clrChange>
              <a:clrFrom>
                <a:srgbClr val="FFFFFF"/>
              </a:clrFrom>
              <a:clrTo>
                <a:srgbClr val="FFFFFF">
                  <a:alpha val="0"/>
                </a:srgbClr>
              </a:clrTo>
            </a:clrChange>
          </a:blip>
          <a:srcRect b="44801"/>
          <a:stretch>
            <a:fillRect/>
          </a:stretch>
        </p:blipFill>
        <p:spPr bwMode="auto">
          <a:xfrm>
            <a:off x="8572344" y="5254469"/>
            <a:ext cx="957262" cy="1143000"/>
          </a:xfrm>
          <a:prstGeom prst="rect">
            <a:avLst/>
          </a:prstGeom>
          <a:noFill/>
          <a:ln w="9525">
            <a:noFill/>
            <a:miter lim="800000"/>
            <a:headEnd/>
            <a:tailEnd/>
          </a:ln>
        </p:spPr>
      </p:pic>
      <p:pic>
        <p:nvPicPr>
          <p:cNvPr id="11" name="Picture 16" descr="director[1]"/>
          <p:cNvPicPr>
            <a:picLocks noChangeAspect="1" noChangeArrowheads="1"/>
          </p:cNvPicPr>
          <p:nvPr/>
        </p:nvPicPr>
        <p:blipFill>
          <a:blip r:embed="rId8" cstate="print">
            <a:clrChange>
              <a:clrFrom>
                <a:srgbClr val="FDFDFD"/>
              </a:clrFrom>
              <a:clrTo>
                <a:srgbClr val="FDFDFD">
                  <a:alpha val="0"/>
                </a:srgbClr>
              </a:clrTo>
            </a:clrChange>
          </a:blip>
          <a:srcRect l="35774" t="14104" r="21689" b="47827"/>
          <a:stretch>
            <a:fillRect/>
          </a:stretch>
        </p:blipFill>
        <p:spPr bwMode="auto">
          <a:xfrm>
            <a:off x="9637556" y="5178158"/>
            <a:ext cx="1006475" cy="1219200"/>
          </a:xfrm>
          <a:prstGeom prst="rect">
            <a:avLst/>
          </a:prstGeom>
          <a:noFill/>
          <a:ln w="9525">
            <a:noFill/>
            <a:miter lim="800000"/>
            <a:headEnd/>
            <a:tailEnd/>
          </a:ln>
        </p:spPr>
      </p:pic>
      <p:pic>
        <p:nvPicPr>
          <p:cNvPr id="12" name="Picture 17" descr="receiver copy"/>
          <p:cNvPicPr>
            <a:picLocks noChangeAspect="1" noChangeArrowheads="1"/>
          </p:cNvPicPr>
          <p:nvPr/>
        </p:nvPicPr>
        <p:blipFill>
          <a:blip r:embed="rId9" cstate="print">
            <a:clrChange>
              <a:clrFrom>
                <a:srgbClr val="FEFEFC"/>
              </a:clrFrom>
              <a:clrTo>
                <a:srgbClr val="FEFEFC">
                  <a:alpha val="0"/>
                </a:srgbClr>
              </a:clrTo>
            </a:clrChange>
          </a:blip>
          <a:srcRect/>
          <a:stretch>
            <a:fillRect/>
          </a:stretch>
        </p:blipFill>
        <p:spPr bwMode="auto">
          <a:xfrm>
            <a:off x="3415206" y="5279042"/>
            <a:ext cx="1003300" cy="1225550"/>
          </a:xfrm>
          <a:prstGeom prst="rect">
            <a:avLst/>
          </a:prstGeom>
          <a:noFill/>
          <a:ln w="9525">
            <a:noFill/>
            <a:miter lim="800000"/>
            <a:headEnd/>
            <a:tailEnd/>
          </a:ln>
        </p:spPr>
      </p:pic>
      <p:grpSp>
        <p:nvGrpSpPr>
          <p:cNvPr id="13" name="Group 4"/>
          <p:cNvGrpSpPr>
            <a:grpSpLocks/>
          </p:cNvGrpSpPr>
          <p:nvPr/>
        </p:nvGrpSpPr>
        <p:grpSpPr bwMode="auto">
          <a:xfrm>
            <a:off x="9553697" y="3697446"/>
            <a:ext cx="1763713" cy="1176338"/>
            <a:chOff x="3936" y="3216"/>
            <a:chExt cx="1008" cy="672"/>
          </a:xfrm>
        </p:grpSpPr>
        <p:sp>
          <p:nvSpPr>
            <p:cNvPr id="14" name="WordArt 5"/>
            <p:cNvSpPr>
              <a:spLocks noChangeArrowheads="1" noChangeShapeType="1" noTextEdit="1"/>
            </p:cNvSpPr>
            <p:nvPr/>
          </p:nvSpPr>
          <p:spPr bwMode="auto">
            <a:xfrm>
              <a:off x="3936" y="3216"/>
              <a:ext cx="1008" cy="192"/>
            </a:xfrm>
            <a:prstGeom prst="rect">
              <a:avLst/>
            </a:prstGeom>
          </p:spPr>
          <p:txBody>
            <a:bodyPr wrap="none" fromWordArt="1">
              <a:prstTxWarp prst="textPlain">
                <a:avLst>
                  <a:gd name="adj" fmla="val 50000"/>
                </a:avLst>
              </a:prstTxWarp>
            </a:bodyPr>
            <a:lstStyle/>
            <a:p>
              <a:pPr algn="ctr"/>
              <a:r>
                <a:rPr lang="en-ZW" sz="3600" kern="10" dirty="0">
                  <a:ln w="12700">
                    <a:noFill/>
                    <a:round/>
                    <a:headEnd/>
                    <a:tailEnd/>
                  </a:ln>
                  <a:effectLst>
                    <a:outerShdw dist="45791" dir="2021404" algn="ctr" rotWithShape="0">
                      <a:srgbClr val="9999FF"/>
                    </a:outerShdw>
                  </a:effectLst>
                  <a:latin typeface="Arial Black"/>
                </a:rPr>
                <a:t>Vote</a:t>
              </a:r>
            </a:p>
          </p:txBody>
        </p:sp>
        <p:sp>
          <p:nvSpPr>
            <p:cNvPr id="15" name="WordArt 6"/>
            <p:cNvSpPr>
              <a:spLocks noChangeArrowheads="1" noChangeShapeType="1" noTextEdit="1"/>
            </p:cNvSpPr>
            <p:nvPr/>
          </p:nvSpPr>
          <p:spPr bwMode="auto">
            <a:xfrm>
              <a:off x="4012" y="3456"/>
              <a:ext cx="877" cy="192"/>
            </a:xfrm>
            <a:prstGeom prst="rect">
              <a:avLst/>
            </a:prstGeom>
          </p:spPr>
          <p:txBody>
            <a:bodyPr wrap="none" fromWordArt="1">
              <a:prstTxWarp prst="textPlain">
                <a:avLst>
                  <a:gd name="adj" fmla="val 50000"/>
                </a:avLst>
              </a:prstTxWarp>
            </a:bodyPr>
            <a:lstStyle/>
            <a:p>
              <a:pPr algn="ctr"/>
              <a:r>
                <a:rPr lang="en-ZW" sz="3600" kern="10" dirty="0">
                  <a:ln w="12700">
                    <a:noFill/>
                    <a:round/>
                    <a:headEnd/>
                    <a:tailEnd/>
                  </a:ln>
                  <a:solidFill>
                    <a:schemeClr val="accent4"/>
                  </a:solidFill>
                  <a:effectLst>
                    <a:outerShdw dist="45791" dir="2021404" algn="ctr" rotWithShape="0">
                      <a:srgbClr val="9999FF"/>
                    </a:outerShdw>
                  </a:effectLst>
                  <a:latin typeface="Arial Black"/>
                </a:rPr>
                <a:t>Vote</a:t>
              </a:r>
            </a:p>
          </p:txBody>
        </p:sp>
        <p:sp>
          <p:nvSpPr>
            <p:cNvPr id="16" name="WordArt 7"/>
            <p:cNvSpPr>
              <a:spLocks noChangeArrowheads="1" noChangeShapeType="1" noTextEdit="1"/>
            </p:cNvSpPr>
            <p:nvPr/>
          </p:nvSpPr>
          <p:spPr bwMode="auto">
            <a:xfrm>
              <a:off x="4107" y="3696"/>
              <a:ext cx="745" cy="192"/>
            </a:xfrm>
            <a:prstGeom prst="rect">
              <a:avLst/>
            </a:prstGeom>
          </p:spPr>
          <p:txBody>
            <a:bodyPr wrap="none" fromWordArt="1">
              <a:prstTxWarp prst="textPlain">
                <a:avLst>
                  <a:gd name="adj" fmla="val 50000"/>
                </a:avLst>
              </a:prstTxWarp>
            </a:bodyPr>
            <a:lstStyle/>
            <a:p>
              <a:pPr algn="ctr"/>
              <a:r>
                <a:rPr lang="en-ZW" sz="3600" kern="10" dirty="0">
                  <a:ln w="12700">
                    <a:noFill/>
                    <a:round/>
                    <a:headEnd/>
                    <a:tailEnd/>
                  </a:ln>
                  <a:solidFill>
                    <a:srgbClr val="008000"/>
                  </a:solidFill>
                  <a:effectLst>
                    <a:outerShdw dist="45791" dir="2021404" algn="ctr" rotWithShape="0">
                      <a:srgbClr val="9999FF"/>
                    </a:outerShdw>
                  </a:effectLst>
                  <a:latin typeface="Arial Black"/>
                </a:rPr>
                <a:t>Vote</a:t>
              </a:r>
            </a:p>
          </p:txBody>
        </p:sp>
      </p:grpSp>
    </p:spTree>
    <p:extLst>
      <p:ext uri="{BB962C8B-B14F-4D97-AF65-F5344CB8AC3E}">
        <p14:creationId xmlns:p14="http://schemas.microsoft.com/office/powerpoint/2010/main" val="240676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BLO towards celebrating NVD</a:t>
            </a:r>
            <a:br>
              <a:rPr lang="en-US" b="1" dirty="0"/>
            </a:br>
            <a:r>
              <a:rPr lang="en-US" b="1" dirty="0"/>
              <a:t/>
            </a:r>
            <a:br>
              <a:rPr lang="en-US" b="1" dirty="0"/>
            </a:br>
            <a:r>
              <a:rPr lang="en-US" b="1" dirty="0"/>
              <a:t>Role of BLO towards celebrating NVD</a:t>
            </a:r>
            <a:br>
              <a:rPr lang="en-US" b="1" dirty="0"/>
            </a:br>
            <a:r>
              <a:rPr lang="en-US" b="1" dirty="0"/>
              <a:t/>
            </a:r>
            <a:br>
              <a:rPr lang="en-US" b="1" dirty="0"/>
            </a:br>
            <a:r>
              <a:rPr lang="en-US" b="1" dirty="0"/>
              <a:t>Role of BLO towards celebrating NVD</a:t>
            </a:r>
            <a:br>
              <a:rPr lang="en-US" b="1" dirty="0"/>
            </a:br>
            <a:r>
              <a:rPr lang="en-IN" b="1" dirty="0"/>
              <a:t>Role of BLO towards celebrating NVD</a:t>
            </a:r>
            <a:br>
              <a:rPr lang="en-IN" b="1" dirty="0"/>
            </a:br>
            <a:r>
              <a:rPr lang="en-IN" b="1" dirty="0"/>
              <a:t/>
            </a:r>
            <a:br>
              <a:rPr lang="en-IN" b="1" dirty="0"/>
            </a:br>
            <a:r>
              <a:rPr lang="en-IN" b="1" dirty="0" smtClean="0"/>
              <a:t>ROLE OF TOWARDS CELEBRATING NVD</a:t>
            </a:r>
            <a:endParaRPr lang="en-IN" dirty="0"/>
          </a:p>
        </p:txBody>
      </p:sp>
      <p:sp>
        <p:nvSpPr>
          <p:cNvPr id="3" name="Content Placeholder 2"/>
          <p:cNvSpPr>
            <a:spLocks noGrp="1"/>
          </p:cNvSpPr>
          <p:nvPr>
            <p:ph idx="1"/>
          </p:nvPr>
        </p:nvSpPr>
        <p:spPr>
          <a:xfrm>
            <a:off x="609600" y="1712890"/>
            <a:ext cx="10972800" cy="4611710"/>
          </a:xfrm>
        </p:spPr>
        <p:txBody>
          <a:bodyPr>
            <a:normAutofit/>
          </a:bodyPr>
          <a:lstStyle/>
          <a:p>
            <a:pPr algn="just">
              <a:lnSpc>
                <a:spcPct val="80000"/>
              </a:lnSpc>
            </a:pPr>
            <a:r>
              <a:rPr lang="en-US" dirty="0"/>
              <a:t>Responsible for conducting voters’ education </a:t>
            </a:r>
            <a:r>
              <a:rPr lang="en-US" dirty="0" smtClean="0"/>
              <a:t>activities,</a:t>
            </a:r>
            <a:endParaRPr lang="en-US" dirty="0"/>
          </a:p>
          <a:p>
            <a:pPr algn="just">
              <a:lnSpc>
                <a:spcPct val="80000"/>
              </a:lnSpc>
            </a:pPr>
            <a:r>
              <a:rPr lang="en-US" dirty="0"/>
              <a:t>Identify and enroll all newly eligible (18+) </a:t>
            </a:r>
            <a:r>
              <a:rPr lang="en-US" dirty="0" smtClean="0"/>
              <a:t>electors,</a:t>
            </a:r>
          </a:p>
          <a:p>
            <a:pPr algn="just">
              <a:lnSpc>
                <a:spcPct val="80000"/>
              </a:lnSpc>
            </a:pPr>
            <a:r>
              <a:rPr lang="en-US" dirty="0" smtClean="0"/>
              <a:t>Ensure </a:t>
            </a:r>
            <a:r>
              <a:rPr lang="en-US" dirty="0"/>
              <a:t>that error free EPIC cards are given to the </a:t>
            </a:r>
            <a:r>
              <a:rPr lang="en-US" dirty="0" smtClean="0"/>
              <a:t>electors,</a:t>
            </a:r>
            <a:endParaRPr lang="en-US" dirty="0"/>
          </a:p>
          <a:p>
            <a:pPr algn="just">
              <a:lnSpc>
                <a:spcPct val="80000"/>
              </a:lnSpc>
            </a:pPr>
            <a:r>
              <a:rPr lang="en-US" dirty="0"/>
              <a:t>Distribute EPICs &amp;</a:t>
            </a:r>
            <a:r>
              <a:rPr lang="en-US" dirty="0" smtClean="0"/>
              <a:t> </a:t>
            </a:r>
            <a:r>
              <a:rPr lang="en-US" dirty="0"/>
              <a:t>badge - “</a:t>
            </a:r>
            <a:r>
              <a:rPr lang="en-US" b="1" dirty="0">
                <a:solidFill>
                  <a:srgbClr val="CCFF33"/>
                </a:solidFill>
                <a:latin typeface="Monotype Corsiva" pitchFamily="66" charset="0"/>
              </a:rPr>
              <a:t>Proud to be a Voter-ready to Vote</a:t>
            </a:r>
            <a:r>
              <a:rPr lang="en-US" dirty="0"/>
              <a:t>” to the newly eligible voters on 25</a:t>
            </a:r>
            <a:r>
              <a:rPr lang="en-US" baseline="30000" dirty="0"/>
              <a:t>th</a:t>
            </a:r>
            <a:r>
              <a:rPr lang="en-US" dirty="0"/>
              <a:t> January every </a:t>
            </a:r>
            <a:r>
              <a:rPr lang="en-US" dirty="0" smtClean="0"/>
              <a:t>year,</a:t>
            </a:r>
            <a:endParaRPr lang="en-US" dirty="0"/>
          </a:p>
          <a:p>
            <a:pPr algn="just">
              <a:lnSpc>
                <a:spcPct val="80000"/>
              </a:lnSpc>
            </a:pPr>
            <a:r>
              <a:rPr lang="en-US" dirty="0"/>
              <a:t>Administer the pledge to newly enrolled electors on </a:t>
            </a:r>
            <a:r>
              <a:rPr lang="en-US" dirty="0" smtClean="0"/>
              <a:t>NVD,</a:t>
            </a:r>
            <a:endParaRPr lang="en-US" dirty="0"/>
          </a:p>
          <a:p>
            <a:pPr algn="just">
              <a:lnSpc>
                <a:spcPct val="80000"/>
              </a:lnSpc>
            </a:pPr>
            <a:r>
              <a:rPr lang="en-US" dirty="0"/>
              <a:t>Maintain a list of Higher Secondary Schools/Colleges/Higher educational institutions in his Part Area for enrolling </a:t>
            </a:r>
            <a:r>
              <a:rPr lang="en-US" dirty="0" smtClean="0"/>
              <a:t>youth</a:t>
            </a:r>
            <a:r>
              <a:rPr lang="en-US" dirty="0"/>
              <a:t>,</a:t>
            </a:r>
          </a:p>
          <a:p>
            <a:pPr algn="just">
              <a:lnSpc>
                <a:spcPct val="80000"/>
              </a:lnSpc>
            </a:pPr>
            <a:r>
              <a:rPr lang="en-US" dirty="0"/>
              <a:t>Locate &amp;</a:t>
            </a:r>
            <a:r>
              <a:rPr lang="en-US" dirty="0" smtClean="0"/>
              <a:t> </a:t>
            </a:r>
            <a:r>
              <a:rPr lang="en-US" dirty="0"/>
              <a:t>educate youth who do not go to such educational institutions and impart education on enrollment and duties as a </a:t>
            </a:r>
            <a:r>
              <a:rPr lang="en-US" dirty="0" smtClean="0"/>
              <a:t>voter.</a:t>
            </a:r>
            <a:endParaRPr lang="en-US" dirty="0"/>
          </a:p>
          <a:p>
            <a:endParaRPr lang="en-IN" dirty="0"/>
          </a:p>
        </p:txBody>
      </p:sp>
    </p:spTree>
    <p:extLst>
      <p:ext uri="{BB962C8B-B14F-4D97-AF65-F5344CB8AC3E}">
        <p14:creationId xmlns:p14="http://schemas.microsoft.com/office/powerpoint/2010/main" val="253989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15900"/>
            <a:ext cx="10972800" cy="672742"/>
          </a:xfrm>
          <a:prstGeom prst="rect">
            <a:avLst/>
          </a:prstGeom>
        </p:spPr>
        <p:txBody>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IN" sz="4800" dirty="0" smtClean="0"/>
              <a:t>PLEDGE</a:t>
            </a:r>
            <a:r>
              <a:rPr lang="en-IN" dirty="0" smtClean="0"/>
              <a:t> </a:t>
            </a:r>
            <a:endParaRPr lang="en-IN" dirty="0"/>
          </a:p>
        </p:txBody>
      </p:sp>
      <p:sp>
        <p:nvSpPr>
          <p:cNvPr id="3" name="Rectangle 2"/>
          <p:cNvSpPr/>
          <p:nvPr/>
        </p:nvSpPr>
        <p:spPr>
          <a:xfrm>
            <a:off x="2446984" y="1260640"/>
            <a:ext cx="7508383" cy="1938992"/>
          </a:xfrm>
          <a:prstGeom prst="rect">
            <a:avLst/>
          </a:prstGeom>
        </p:spPr>
        <p:txBody>
          <a:bodyPr wrap="square">
            <a:spAutoFit/>
          </a:bodyPr>
          <a:lstStyle/>
          <a:p>
            <a:pPr algn="ctr" defTabSz="503238">
              <a:spcBef>
                <a:spcPct val="30000"/>
              </a:spcBef>
            </a:pPr>
            <a:r>
              <a:rPr lang="en-US" sz="2400" dirty="0">
                <a:latin typeface="Monotype Corsiva" pitchFamily="66" charset="0"/>
              </a:rPr>
              <a:t>“ We, the citizens of India, having abiding faith in democracy, hereby pledge to uphold the democratic traditions of our country and the dignity of free, fair and peaceful elections, and to vote in every election fearlessly and without being influenced by considerations of religion, race, caste, community, language or any inducement.”</a:t>
            </a:r>
          </a:p>
        </p:txBody>
      </p:sp>
      <p:pic>
        <p:nvPicPr>
          <p:cNvPr id="4" name="Picture 3" descr="slide 5 ( We, ourselves, ours, us )"/>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1039" y="3468599"/>
            <a:ext cx="5657850" cy="3286370"/>
          </a:xfrm>
          <a:prstGeom prst="rect">
            <a:avLst/>
          </a:prstGeom>
          <a:noFill/>
          <a:ln w="9525">
            <a:noFill/>
            <a:miter lim="800000"/>
            <a:headEnd/>
            <a:tailEnd/>
          </a:ln>
        </p:spPr>
      </p:pic>
    </p:spTree>
    <p:extLst>
      <p:ext uri="{BB962C8B-B14F-4D97-AF65-F5344CB8AC3E}">
        <p14:creationId xmlns:p14="http://schemas.microsoft.com/office/powerpoint/2010/main" val="17812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a:xfrm>
            <a:off x="463639" y="225287"/>
            <a:ext cx="11475076" cy="1156370"/>
          </a:xfrm>
          <a:prstGeom prst="rect">
            <a:avLst/>
          </a:prstGeom>
        </p:spPr>
        <p:txBody>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dirty="0" smtClean="0"/>
              <a:t>SUMMING UP – MAIN DUTIES &amp; RESPONSIBILITIES OF BLOS</a:t>
            </a:r>
          </a:p>
        </p:txBody>
      </p:sp>
      <p:sp>
        <p:nvSpPr>
          <p:cNvPr id="3" name="Rectangle 3"/>
          <p:cNvSpPr>
            <a:spLocks noChangeArrowheads="1"/>
          </p:cNvSpPr>
          <p:nvPr/>
        </p:nvSpPr>
        <p:spPr bwMode="auto">
          <a:xfrm>
            <a:off x="1289954" y="1975339"/>
            <a:ext cx="4609510" cy="1624563"/>
          </a:xfrm>
          <a:prstGeom prst="rect">
            <a:avLst/>
          </a:prstGeom>
          <a:solidFill>
            <a:srgbClr val="92D050"/>
          </a:solidFill>
          <a:ln w="9525">
            <a:solidFill>
              <a:schemeClr val="tx1"/>
            </a:solidFill>
            <a:miter lim="800000"/>
            <a:headEnd/>
            <a:tailEnd/>
          </a:ln>
        </p:spPr>
        <p:txBody>
          <a:bodyPr wrap="none"/>
          <a:lstStyle/>
          <a:p>
            <a:pPr hangingPunct="0">
              <a:lnSpc>
                <a:spcPct val="93000"/>
              </a:lnSpc>
              <a:buClr>
                <a:srgbClr val="000000"/>
              </a:buClr>
              <a:buSzPct val="100000"/>
              <a:buFont typeface="Times New Roman" pitchFamily="18" charset="0"/>
              <a:buNone/>
            </a:pPr>
            <a:r>
              <a:rPr lang="en-US" sz="2000" b="1" dirty="0">
                <a:solidFill>
                  <a:srgbClr val="000000"/>
                </a:solidFill>
              </a:rPr>
              <a:t>All through the </a:t>
            </a:r>
            <a:r>
              <a:rPr lang="en-US" sz="2000" b="1" dirty="0" smtClean="0">
                <a:solidFill>
                  <a:srgbClr val="000000"/>
                </a:solidFill>
              </a:rPr>
              <a:t>year</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Collects field information </a:t>
            </a:r>
            <a:r>
              <a:rPr lang="en-US" sz="2000" b="1" dirty="0" smtClean="0">
                <a:solidFill>
                  <a:srgbClr val="000000"/>
                </a:solidFill>
              </a:rPr>
              <a:t>  </a:t>
            </a:r>
            <a:endParaRPr lang="en-US" sz="2000" b="1" dirty="0">
              <a:solidFill>
                <a:srgbClr val="000000"/>
              </a:solidFill>
            </a:endParaRP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Ensure </a:t>
            </a:r>
            <a:r>
              <a:rPr lang="en-US" sz="2000" dirty="0">
                <a:solidFill>
                  <a:srgbClr val="000000"/>
                </a:solidFill>
              </a:rPr>
              <a:t>availability of different forms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Maintaining </a:t>
            </a:r>
            <a:r>
              <a:rPr lang="en-US" sz="2000" dirty="0">
                <a:solidFill>
                  <a:srgbClr val="000000"/>
                </a:solidFill>
              </a:rPr>
              <a:t>the election </a:t>
            </a:r>
            <a:r>
              <a:rPr lang="en-US" sz="2000" dirty="0" smtClean="0">
                <a:solidFill>
                  <a:srgbClr val="000000"/>
                </a:solidFill>
              </a:rPr>
              <a:t>related</a:t>
            </a:r>
          </a:p>
          <a:p>
            <a:pPr hangingPunct="0">
              <a:lnSpc>
                <a:spcPct val="93000"/>
              </a:lnSpc>
              <a:buClr>
                <a:srgbClr val="000000"/>
              </a:buClr>
              <a:buSzPct val="100000"/>
            </a:pPr>
            <a:r>
              <a:rPr lang="en-US" sz="2000" dirty="0" smtClean="0">
                <a:solidFill>
                  <a:srgbClr val="000000"/>
                </a:solidFill>
              </a:rPr>
              <a:t>documents</a:t>
            </a:r>
            <a:endParaRPr lang="en-US" sz="2000" dirty="0">
              <a:solidFill>
                <a:srgbClr val="000000"/>
              </a:solidFill>
            </a:endParaRPr>
          </a:p>
        </p:txBody>
      </p:sp>
      <p:sp>
        <p:nvSpPr>
          <p:cNvPr id="4" name="Rectangle 4"/>
          <p:cNvSpPr>
            <a:spLocks noChangeArrowheads="1"/>
          </p:cNvSpPr>
          <p:nvPr/>
        </p:nvSpPr>
        <p:spPr bwMode="auto">
          <a:xfrm>
            <a:off x="1289954" y="4004181"/>
            <a:ext cx="4609510" cy="2248588"/>
          </a:xfrm>
          <a:prstGeom prst="rect">
            <a:avLst/>
          </a:prstGeom>
          <a:solidFill>
            <a:srgbClr val="92D050"/>
          </a:solidFill>
          <a:ln w="9525">
            <a:solidFill>
              <a:schemeClr val="tx1"/>
            </a:solidFill>
            <a:miter lim="800000"/>
            <a:headEnd/>
            <a:tailEnd/>
          </a:ln>
        </p:spPr>
        <p:txBody>
          <a:bodyPr wrap="none" anchor="ctr"/>
          <a:lstStyle/>
          <a:p>
            <a:pPr hangingPunct="0">
              <a:lnSpc>
                <a:spcPct val="93000"/>
              </a:lnSpc>
              <a:buClr>
                <a:srgbClr val="000000"/>
              </a:buClr>
              <a:buSzPct val="100000"/>
              <a:buFont typeface="Times New Roman" pitchFamily="18" charset="0"/>
              <a:buNone/>
            </a:pPr>
            <a:r>
              <a:rPr lang="en-US" sz="2000" b="1" dirty="0" smtClean="0">
                <a:solidFill>
                  <a:srgbClr val="000000"/>
                </a:solidFill>
              </a:rPr>
              <a:t>Periodical</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Updating of the rolls </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National Voters Day Activity Dec-Jan </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Ensure correct serialization of houses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Prepare sketch map (</a:t>
            </a:r>
            <a:r>
              <a:rPr lang="en-US" sz="2000" i="1" dirty="0" smtClean="0">
                <a:solidFill>
                  <a:srgbClr val="000000"/>
                </a:solidFill>
              </a:rPr>
              <a:t>Nazari </a:t>
            </a:r>
            <a:r>
              <a:rPr lang="en-US" sz="2000" i="1" dirty="0" err="1" smtClean="0">
                <a:solidFill>
                  <a:srgbClr val="000000"/>
                </a:solidFill>
              </a:rPr>
              <a:t>Naksha</a:t>
            </a:r>
            <a:r>
              <a:rPr lang="en-US" sz="2000" dirty="0" smtClean="0">
                <a:solidFill>
                  <a:srgbClr val="000000"/>
                </a:solidFill>
              </a:rPr>
              <a:t>)</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Physical verification of rolls </a:t>
            </a:r>
          </a:p>
          <a:p>
            <a:pPr hangingPunct="0">
              <a:lnSpc>
                <a:spcPct val="93000"/>
              </a:lnSpc>
              <a:buClr>
                <a:srgbClr val="000000"/>
              </a:buClr>
              <a:buSzPct val="100000"/>
            </a:pPr>
            <a:endParaRPr lang="en-US" sz="2000" dirty="0">
              <a:solidFill>
                <a:srgbClr val="000000"/>
              </a:solidFill>
            </a:endParaRPr>
          </a:p>
        </p:txBody>
      </p:sp>
      <p:sp>
        <p:nvSpPr>
          <p:cNvPr id="5" name="Rectangle 5"/>
          <p:cNvSpPr>
            <a:spLocks noChangeArrowheads="1"/>
          </p:cNvSpPr>
          <p:nvPr/>
        </p:nvSpPr>
        <p:spPr bwMode="auto">
          <a:xfrm>
            <a:off x="6201177" y="1391478"/>
            <a:ext cx="4851136" cy="1786758"/>
          </a:xfrm>
          <a:prstGeom prst="rect">
            <a:avLst/>
          </a:prstGeom>
          <a:solidFill>
            <a:srgbClr val="92D050"/>
          </a:solidFill>
          <a:ln w="9525">
            <a:solidFill>
              <a:schemeClr val="tx1"/>
            </a:solidFill>
            <a:miter lim="800000"/>
            <a:headEnd/>
            <a:tailEnd/>
          </a:ln>
        </p:spPr>
        <p:txBody>
          <a:bodyPr wrap="none"/>
          <a:lstStyle/>
          <a:p>
            <a:pPr hangingPunct="0">
              <a:lnSpc>
                <a:spcPct val="93000"/>
              </a:lnSpc>
              <a:buClr>
                <a:srgbClr val="000000"/>
              </a:buClr>
              <a:buSzPct val="100000"/>
              <a:buFont typeface="Times New Roman" pitchFamily="18" charset="0"/>
              <a:buNone/>
            </a:pPr>
            <a:r>
              <a:rPr lang="en-US" sz="2000" b="1" dirty="0">
                <a:solidFill>
                  <a:srgbClr val="000000"/>
                </a:solidFill>
              </a:rPr>
              <a:t>Revision Period</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Structural </a:t>
            </a:r>
            <a:r>
              <a:rPr lang="en-US" sz="2000" dirty="0">
                <a:solidFill>
                  <a:srgbClr val="000000"/>
                </a:solidFill>
              </a:rPr>
              <a:t>revision and updating of rolls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Coordination </a:t>
            </a:r>
            <a:r>
              <a:rPr lang="en-US" sz="2000" dirty="0">
                <a:solidFill>
                  <a:srgbClr val="000000"/>
                </a:solidFill>
              </a:rPr>
              <a:t>with BLAs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Displaying </a:t>
            </a:r>
            <a:r>
              <a:rPr lang="en-US" sz="2000" dirty="0">
                <a:solidFill>
                  <a:srgbClr val="000000"/>
                </a:solidFill>
              </a:rPr>
              <a:t>draft rolls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Reading </a:t>
            </a:r>
            <a:r>
              <a:rPr lang="en-US" sz="2000" dirty="0">
                <a:solidFill>
                  <a:srgbClr val="000000"/>
                </a:solidFill>
              </a:rPr>
              <a:t>of rolls in </a:t>
            </a:r>
            <a:r>
              <a:rPr lang="en-US" sz="2000" i="1" dirty="0">
                <a:solidFill>
                  <a:srgbClr val="000000"/>
                </a:solidFill>
              </a:rPr>
              <a:t>gram </a:t>
            </a:r>
            <a:r>
              <a:rPr lang="en-US" sz="2000" i="1" dirty="0" err="1">
                <a:solidFill>
                  <a:srgbClr val="000000"/>
                </a:solidFill>
              </a:rPr>
              <a:t>sabhas</a:t>
            </a:r>
            <a:endParaRPr lang="en-US" sz="2000" i="1" dirty="0">
              <a:solidFill>
                <a:srgbClr val="000000"/>
              </a:solidFill>
            </a:endParaRPr>
          </a:p>
        </p:txBody>
      </p:sp>
      <p:sp>
        <p:nvSpPr>
          <p:cNvPr id="6" name="Rectangle 6"/>
          <p:cNvSpPr>
            <a:spLocks noChangeArrowheads="1"/>
          </p:cNvSpPr>
          <p:nvPr/>
        </p:nvSpPr>
        <p:spPr bwMode="auto">
          <a:xfrm>
            <a:off x="6201177" y="3413344"/>
            <a:ext cx="4851136" cy="3124200"/>
          </a:xfrm>
          <a:prstGeom prst="rect">
            <a:avLst/>
          </a:prstGeom>
          <a:solidFill>
            <a:srgbClr val="92D050"/>
          </a:solidFill>
          <a:ln w="9525">
            <a:solidFill>
              <a:schemeClr val="tx1"/>
            </a:solidFill>
            <a:miter lim="800000"/>
            <a:headEnd/>
            <a:tailEnd/>
          </a:ln>
        </p:spPr>
        <p:txBody>
          <a:bodyPr wrap="none" anchor="ctr"/>
          <a:lstStyle/>
          <a:p>
            <a:pPr hangingPunct="0">
              <a:lnSpc>
                <a:spcPct val="93000"/>
              </a:lnSpc>
              <a:buClr>
                <a:srgbClr val="000000"/>
              </a:buClr>
              <a:buSzPct val="100000"/>
              <a:buFont typeface="Times New Roman" pitchFamily="18" charset="0"/>
              <a:buNone/>
            </a:pPr>
            <a:r>
              <a:rPr lang="en-US" sz="2000" b="1" dirty="0">
                <a:solidFill>
                  <a:srgbClr val="000000"/>
                </a:solidFill>
              </a:rPr>
              <a:t>Special Direction</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Photo </a:t>
            </a:r>
            <a:r>
              <a:rPr lang="en-US" sz="2000" dirty="0">
                <a:solidFill>
                  <a:srgbClr val="000000"/>
                </a:solidFill>
              </a:rPr>
              <a:t>coverage in the roll </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Obtain </a:t>
            </a:r>
            <a:r>
              <a:rPr lang="en-US" sz="2000" dirty="0">
                <a:solidFill>
                  <a:srgbClr val="000000"/>
                </a:solidFill>
              </a:rPr>
              <a:t>geographical information of </a:t>
            </a:r>
            <a:r>
              <a:rPr lang="en-US" sz="2000" dirty="0" smtClean="0">
                <a:solidFill>
                  <a:srgbClr val="000000"/>
                </a:solidFill>
              </a:rPr>
              <a:t>Part </a:t>
            </a:r>
          </a:p>
          <a:p>
            <a:pPr hangingPunct="0">
              <a:lnSpc>
                <a:spcPct val="93000"/>
              </a:lnSpc>
              <a:buClr>
                <a:srgbClr val="000000"/>
              </a:buClr>
              <a:buSzPct val="100000"/>
            </a:pPr>
            <a:r>
              <a:rPr lang="en-US" sz="2000" dirty="0" smtClean="0">
                <a:solidFill>
                  <a:srgbClr val="000000"/>
                </a:solidFill>
              </a:rPr>
              <a:t>area</a:t>
            </a:r>
            <a:endParaRPr lang="en-US" sz="2000" dirty="0">
              <a:solidFill>
                <a:srgbClr val="000000"/>
              </a:solidFill>
            </a:endParaRP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Coordination </a:t>
            </a:r>
            <a:r>
              <a:rPr lang="en-US" sz="2000" dirty="0">
                <a:solidFill>
                  <a:srgbClr val="000000"/>
                </a:solidFill>
              </a:rPr>
              <a:t>with BLAs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Impart </a:t>
            </a:r>
            <a:r>
              <a:rPr lang="en-US" sz="2000" dirty="0">
                <a:solidFill>
                  <a:srgbClr val="000000"/>
                </a:solidFill>
              </a:rPr>
              <a:t>Systematic Voters Education </a:t>
            </a:r>
            <a:endParaRPr lang="en-US" sz="2000" dirty="0" smtClean="0">
              <a:solidFill>
                <a:srgbClr val="000000"/>
              </a:solidFill>
            </a:endParaRPr>
          </a:p>
          <a:p>
            <a:pPr hangingPunct="0">
              <a:lnSpc>
                <a:spcPct val="93000"/>
              </a:lnSpc>
              <a:buClr>
                <a:srgbClr val="000000"/>
              </a:buClr>
              <a:buSzPct val="100000"/>
            </a:pPr>
            <a:r>
              <a:rPr lang="en-US" sz="2000" dirty="0" smtClean="0">
                <a:solidFill>
                  <a:srgbClr val="000000"/>
                </a:solidFill>
              </a:rPr>
              <a:t>for </a:t>
            </a:r>
            <a:r>
              <a:rPr lang="en-US" sz="2000" dirty="0">
                <a:solidFill>
                  <a:srgbClr val="000000"/>
                </a:solidFill>
              </a:rPr>
              <a:t>Electoral Participation (SVEEP)</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Distribution </a:t>
            </a:r>
            <a:r>
              <a:rPr lang="en-US" sz="2000" dirty="0">
                <a:solidFill>
                  <a:srgbClr val="000000"/>
                </a:solidFill>
              </a:rPr>
              <a:t>of voters slip before polls</a:t>
            </a:r>
          </a:p>
          <a:p>
            <a:pPr marL="342900" indent="-342900" hangingPunct="0">
              <a:lnSpc>
                <a:spcPct val="93000"/>
              </a:lnSpc>
              <a:buClr>
                <a:srgbClr val="000000"/>
              </a:buClr>
              <a:buSzPct val="100000"/>
              <a:buFont typeface="Arial" panose="020B0604020202020204" pitchFamily="34" charset="0"/>
              <a:buChar char="•"/>
            </a:pPr>
            <a:r>
              <a:rPr lang="en-US" sz="2000" dirty="0" smtClean="0">
                <a:solidFill>
                  <a:srgbClr val="000000"/>
                </a:solidFill>
              </a:rPr>
              <a:t>Any </a:t>
            </a:r>
            <a:r>
              <a:rPr lang="en-US" sz="2000" dirty="0">
                <a:solidFill>
                  <a:srgbClr val="000000"/>
                </a:solidFill>
              </a:rPr>
              <a:t>other work under the instruction </a:t>
            </a:r>
            <a:r>
              <a:rPr lang="en-US" sz="2000" dirty="0" smtClean="0">
                <a:solidFill>
                  <a:srgbClr val="000000"/>
                </a:solidFill>
              </a:rPr>
              <a:t>of </a:t>
            </a:r>
          </a:p>
          <a:p>
            <a:pPr hangingPunct="0">
              <a:lnSpc>
                <a:spcPct val="93000"/>
              </a:lnSpc>
              <a:buClr>
                <a:srgbClr val="000000"/>
              </a:buClr>
              <a:buSzPct val="100000"/>
            </a:pPr>
            <a:r>
              <a:rPr lang="en-US" sz="2000" dirty="0" smtClean="0">
                <a:solidFill>
                  <a:srgbClr val="000000"/>
                </a:solidFill>
              </a:rPr>
              <a:t>ERO/AERO</a:t>
            </a:r>
            <a:endParaRPr lang="en-US" sz="2000" dirty="0">
              <a:solidFill>
                <a:srgbClr val="000000"/>
              </a:solidFill>
            </a:endParaRPr>
          </a:p>
        </p:txBody>
      </p:sp>
    </p:spTree>
    <p:extLst>
      <p:ext uri="{BB962C8B-B14F-4D97-AF65-F5344CB8AC3E}">
        <p14:creationId xmlns:p14="http://schemas.microsoft.com/office/powerpoint/2010/main" val="355560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890" y="523225"/>
            <a:ext cx="11500834" cy="1331532"/>
          </a:xfrm>
        </p:spPr>
        <p:txBody>
          <a:bodyPr/>
          <a:lstStyle/>
          <a:p>
            <a:pPr algn="l"/>
            <a:r>
              <a:rPr lang="en-IN" sz="4000" dirty="0" smtClean="0"/>
              <a:t>IMPORTANCE </a:t>
            </a:r>
            <a:r>
              <a:rPr lang="en-IN" sz="3200" dirty="0" smtClean="0"/>
              <a:t>OF </a:t>
            </a:r>
            <a:r>
              <a:rPr lang="en-IN" sz="4000" dirty="0" smtClean="0"/>
              <a:t/>
            </a:r>
            <a:br>
              <a:rPr lang="en-IN" sz="4000" dirty="0" smtClean="0"/>
            </a:br>
            <a:r>
              <a:rPr lang="en-IN" sz="4000" dirty="0" smtClean="0"/>
              <a:t>SUMMARY REVISION </a:t>
            </a:r>
            <a:r>
              <a:rPr lang="en-IN" sz="3200" dirty="0" smtClean="0"/>
              <a:t>AS AN</a:t>
            </a:r>
            <a:r>
              <a:rPr lang="en-IN" sz="4000" dirty="0" smtClean="0"/>
              <a:t> OPPORTUNITY </a:t>
            </a:r>
            <a:br>
              <a:rPr lang="en-IN" sz="4000" dirty="0" smtClean="0"/>
            </a:br>
            <a:r>
              <a:rPr lang="en-IN" sz="3200" dirty="0" smtClean="0"/>
              <a:t>TO IMPROVE THE QUALITY &amp; ACCURACY OF E-ROLL</a:t>
            </a:r>
            <a:endParaRPr lang="en-IN" sz="3200" dirty="0"/>
          </a:p>
        </p:txBody>
      </p:sp>
      <p:sp>
        <p:nvSpPr>
          <p:cNvPr id="3" name="Content Placeholder 2"/>
          <p:cNvSpPr>
            <a:spLocks noGrp="1"/>
          </p:cNvSpPr>
          <p:nvPr>
            <p:ph idx="1"/>
          </p:nvPr>
        </p:nvSpPr>
        <p:spPr>
          <a:xfrm>
            <a:off x="914403" y="2096102"/>
            <a:ext cx="10751127" cy="4407307"/>
          </a:xfrm>
        </p:spPr>
        <p:txBody>
          <a:bodyPr>
            <a:normAutofit fontScale="77500" lnSpcReduction="20000"/>
          </a:bodyPr>
          <a:lstStyle/>
          <a:p>
            <a:pPr algn="just"/>
            <a:r>
              <a:rPr lang="en-IN" sz="2200" dirty="0" smtClean="0"/>
              <a:t>Summary Revision is a </a:t>
            </a:r>
            <a:r>
              <a:rPr lang="en-IN" sz="2200" dirty="0" smtClean="0">
                <a:solidFill>
                  <a:srgbClr val="CCFF33"/>
                </a:solidFill>
              </a:rPr>
              <a:t>Once-a-Year </a:t>
            </a:r>
            <a:r>
              <a:rPr lang="en-IN" sz="2200" dirty="0">
                <a:solidFill>
                  <a:srgbClr val="CCFF33"/>
                </a:solidFill>
              </a:rPr>
              <a:t>O</a:t>
            </a:r>
            <a:r>
              <a:rPr lang="en-IN" sz="2200" dirty="0" smtClean="0">
                <a:solidFill>
                  <a:srgbClr val="CCFF33"/>
                </a:solidFill>
              </a:rPr>
              <a:t>pportunity</a:t>
            </a:r>
            <a:r>
              <a:rPr lang="en-IN" sz="2200" dirty="0" smtClean="0"/>
              <a:t>.</a:t>
            </a:r>
          </a:p>
          <a:p>
            <a:pPr algn="just"/>
            <a:r>
              <a:rPr lang="en-IN" sz="2200" dirty="0" smtClean="0"/>
              <a:t>SR entails a </a:t>
            </a:r>
            <a:r>
              <a:rPr lang="en-IN" sz="2200" dirty="0" smtClean="0">
                <a:solidFill>
                  <a:srgbClr val="CCFF33"/>
                </a:solidFill>
              </a:rPr>
              <a:t>Targeted </a:t>
            </a:r>
            <a:r>
              <a:rPr lang="en-IN" sz="2200" dirty="0">
                <a:solidFill>
                  <a:srgbClr val="CCFF33"/>
                </a:solidFill>
              </a:rPr>
              <a:t>&amp; Proactive </a:t>
            </a:r>
            <a:r>
              <a:rPr lang="en-IN" sz="2200" dirty="0"/>
              <a:t>approach towards </a:t>
            </a:r>
            <a:endParaRPr lang="en-IN" sz="2200" dirty="0" smtClean="0"/>
          </a:p>
          <a:p>
            <a:pPr marL="731520" lvl="1" indent="-457200" algn="just">
              <a:buFont typeface="+mj-lt"/>
              <a:buAutoNum type="alphaLcPeriod"/>
            </a:pPr>
            <a:r>
              <a:rPr lang="en-IN" sz="2200" dirty="0" smtClean="0">
                <a:solidFill>
                  <a:srgbClr val="CCFF33"/>
                </a:solidFill>
              </a:rPr>
              <a:t>Procedural Discipline</a:t>
            </a:r>
            <a:r>
              <a:rPr lang="en-IN" sz="2200" dirty="0" smtClean="0"/>
              <a:t>: Receiving </a:t>
            </a:r>
            <a:r>
              <a:rPr lang="en-IN" sz="2200" dirty="0"/>
              <a:t>&amp; disposing Claims &amp; Objections in a decided time frame</a:t>
            </a:r>
            <a:r>
              <a:rPr lang="en-IN" sz="2200" dirty="0" smtClean="0"/>
              <a:t>.</a:t>
            </a:r>
          </a:p>
          <a:p>
            <a:pPr marL="731520" lvl="1" indent="-457200" algn="just">
              <a:buFont typeface="+mj-lt"/>
              <a:buAutoNum type="alphaLcPeriod"/>
            </a:pPr>
            <a:r>
              <a:rPr lang="en-IN" sz="2200" dirty="0" smtClean="0">
                <a:solidFill>
                  <a:srgbClr val="CCFF33"/>
                </a:solidFill>
              </a:rPr>
              <a:t>Inclusion</a:t>
            </a:r>
            <a:r>
              <a:rPr lang="en-IN" sz="2200" dirty="0" smtClean="0"/>
              <a:t>:</a:t>
            </a:r>
            <a:r>
              <a:rPr lang="en-IN" sz="2200" dirty="0" smtClean="0">
                <a:solidFill>
                  <a:srgbClr val="CCFF33"/>
                </a:solidFill>
              </a:rPr>
              <a:t> </a:t>
            </a:r>
            <a:r>
              <a:rPr lang="en-IN" sz="2200" dirty="0" smtClean="0"/>
              <a:t>Covering excluded sections of population, uncovered localities/colonies etc. </a:t>
            </a:r>
          </a:p>
          <a:p>
            <a:pPr marL="731520" lvl="1" indent="-457200" algn="just">
              <a:buFont typeface="+mj-lt"/>
              <a:buAutoNum type="alphaLcPeriod"/>
            </a:pPr>
            <a:r>
              <a:rPr lang="en-IN" sz="2200" dirty="0" smtClean="0"/>
              <a:t>Field </a:t>
            </a:r>
            <a:r>
              <a:rPr lang="en-IN" sz="2200" dirty="0" smtClean="0">
                <a:solidFill>
                  <a:srgbClr val="CCFF33"/>
                </a:solidFill>
              </a:rPr>
              <a:t>Verification</a:t>
            </a:r>
          </a:p>
          <a:p>
            <a:pPr algn="just"/>
            <a:r>
              <a:rPr lang="en-IN" sz="2200" dirty="0" smtClean="0">
                <a:solidFill>
                  <a:srgbClr val="CCFF33"/>
                </a:solidFill>
              </a:rPr>
              <a:t>Simultaneous Focus </a:t>
            </a:r>
            <a:r>
              <a:rPr lang="en-IN" sz="2200" dirty="0" smtClean="0"/>
              <a:t>of DEO, ERO and their entire administrative machinery on SR leads to better outcomes. </a:t>
            </a:r>
          </a:p>
          <a:p>
            <a:pPr algn="just"/>
            <a:r>
              <a:rPr lang="en-IN" sz="2200" dirty="0" smtClean="0"/>
              <a:t>Greater </a:t>
            </a:r>
            <a:r>
              <a:rPr lang="en-IN" sz="2200" dirty="0" smtClean="0">
                <a:solidFill>
                  <a:srgbClr val="CCFF33"/>
                </a:solidFill>
              </a:rPr>
              <a:t>involvement</a:t>
            </a:r>
            <a:r>
              <a:rPr lang="en-IN" sz="2200" dirty="0" smtClean="0">
                <a:solidFill>
                  <a:schemeClr val="accent6">
                    <a:lumMod val="60000"/>
                    <a:lumOff val="40000"/>
                  </a:schemeClr>
                </a:solidFill>
              </a:rPr>
              <a:t> </a:t>
            </a:r>
            <a:r>
              <a:rPr lang="en-IN" sz="2200" dirty="0" smtClean="0"/>
              <a:t>of political actors and civil society (BLAs, RWAs etc.)</a:t>
            </a:r>
          </a:p>
          <a:p>
            <a:pPr algn="just"/>
            <a:r>
              <a:rPr lang="en-IN" sz="2200" dirty="0" smtClean="0"/>
              <a:t>Time to </a:t>
            </a:r>
            <a:r>
              <a:rPr lang="en-IN" sz="2200" dirty="0" smtClean="0">
                <a:solidFill>
                  <a:srgbClr val="CCFF33"/>
                </a:solidFill>
              </a:rPr>
              <a:t>cover the uncovered ground in advance </a:t>
            </a:r>
            <a:r>
              <a:rPr lang="en-IN" sz="2200" dirty="0" smtClean="0"/>
              <a:t>with 1</a:t>
            </a:r>
            <a:r>
              <a:rPr lang="en-IN" sz="2200" baseline="30000" dirty="0" smtClean="0"/>
              <a:t>st</a:t>
            </a:r>
            <a:r>
              <a:rPr lang="en-IN" sz="2200" dirty="0" smtClean="0"/>
              <a:t> January of the following year as the reference date.</a:t>
            </a:r>
          </a:p>
          <a:p>
            <a:pPr marL="0" indent="0" algn="just">
              <a:buNone/>
            </a:pPr>
            <a:endParaRPr lang="en-IN" sz="1000" i="1" dirty="0" smtClean="0"/>
          </a:p>
          <a:p>
            <a:pPr marL="0" indent="0" algn="ctr">
              <a:buNone/>
            </a:pPr>
            <a:r>
              <a:rPr lang="en-IN" sz="2100" i="1" dirty="0" smtClean="0"/>
              <a:t>With greater focus, stakeholder participation &amp; coordinated action, Summary Revision is </a:t>
            </a:r>
          </a:p>
          <a:p>
            <a:pPr marL="0" indent="0" algn="ctr">
              <a:buNone/>
            </a:pPr>
            <a:r>
              <a:rPr lang="en-IN" sz="2100" i="1" dirty="0" smtClean="0"/>
              <a:t>a unique opportunity to improve the quality &amp; accuracy of E-Rolls.</a:t>
            </a:r>
          </a:p>
          <a:p>
            <a:pPr marL="0" indent="0">
              <a:buNone/>
            </a:pPr>
            <a:endParaRPr lang="en-IN" sz="2200" dirty="0"/>
          </a:p>
        </p:txBody>
      </p:sp>
    </p:spTree>
    <p:extLst>
      <p:ext uri="{BB962C8B-B14F-4D97-AF65-F5344CB8AC3E}">
        <p14:creationId xmlns:p14="http://schemas.microsoft.com/office/powerpoint/2010/main" val="4296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64" y="2780884"/>
            <a:ext cx="6217920" cy="2295652"/>
          </a:xfrm>
        </p:spPr>
        <p:txBody>
          <a:bodyPr/>
          <a:lstStyle/>
          <a:p>
            <a:r>
              <a:rPr lang="en-US" b="1" dirty="0" smtClean="0">
                <a:latin typeface="Calibri" pitchFamily="34" charset="0"/>
              </a:rPr>
              <a:t>CASE STUDIES ON ROLL REVISION</a:t>
            </a:r>
            <a:r>
              <a:rPr lang="en-US" b="1" dirty="0">
                <a:solidFill>
                  <a:srgbClr val="0033CC"/>
                </a:solidFill>
                <a:latin typeface="Calibri" pitchFamily="34" charset="0"/>
              </a:rPr>
              <a:t/>
            </a:r>
            <a:br>
              <a:rPr lang="en-US" b="1" dirty="0">
                <a:solidFill>
                  <a:srgbClr val="0033CC"/>
                </a:solidFill>
                <a:latin typeface="Calibri" pitchFamily="34" charset="0"/>
              </a:rPr>
            </a:br>
            <a:endParaRPr lang="en-IN" dirty="0"/>
          </a:p>
        </p:txBody>
      </p:sp>
    </p:spTree>
    <p:extLst>
      <p:ext uri="{BB962C8B-B14F-4D97-AF65-F5344CB8AC3E}">
        <p14:creationId xmlns:p14="http://schemas.microsoft.com/office/powerpoint/2010/main" val="23526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1</a:t>
            </a:r>
            <a:endParaRPr lang="en-IN" dirty="0"/>
          </a:p>
        </p:txBody>
      </p:sp>
      <p:sp>
        <p:nvSpPr>
          <p:cNvPr id="3" name="Content Placeholder 2"/>
          <p:cNvSpPr>
            <a:spLocks noGrp="1"/>
          </p:cNvSpPr>
          <p:nvPr>
            <p:ph idx="1"/>
          </p:nvPr>
        </p:nvSpPr>
        <p:spPr>
          <a:xfrm>
            <a:off x="1316182" y="2078182"/>
            <a:ext cx="9559636" cy="4246417"/>
          </a:xfrm>
        </p:spPr>
        <p:txBody>
          <a:bodyPr/>
          <a:lstStyle/>
          <a:p>
            <a:pPr marL="0" indent="0" algn="just">
              <a:buNone/>
            </a:pPr>
            <a:r>
              <a:rPr lang="en-IN" dirty="0">
                <a:latin typeface="Calibri" pitchFamily="34" charset="0"/>
              </a:rPr>
              <a:t>In one family their daughter-in-law, </a:t>
            </a:r>
            <a:r>
              <a:rPr lang="en-IN" dirty="0" err="1">
                <a:latin typeface="Calibri" pitchFamily="34" charset="0"/>
              </a:rPr>
              <a:t>Sarita</a:t>
            </a:r>
            <a:r>
              <a:rPr lang="en-IN" dirty="0">
                <a:latin typeface="Calibri" pitchFamily="34" charset="0"/>
              </a:rPr>
              <a:t> being a family member was a part of the electoral roll for that household.  But she has been driven out of the house by the in-laws.  Now to establish proof that </a:t>
            </a:r>
            <a:r>
              <a:rPr lang="en-IN" dirty="0" err="1">
                <a:latin typeface="Calibri" pitchFamily="34" charset="0"/>
              </a:rPr>
              <a:t>Sarita</a:t>
            </a:r>
            <a:r>
              <a:rPr lang="en-IN" dirty="0">
                <a:latin typeface="Calibri" pitchFamily="34" charset="0"/>
              </a:rPr>
              <a:t> does not stay in the household any more, her in-laws submit Form-7 for her.  </a:t>
            </a:r>
            <a:endParaRPr lang="en-IN" dirty="0" smtClean="0">
              <a:latin typeface="Calibri" pitchFamily="34" charset="0"/>
            </a:endParaRPr>
          </a:p>
          <a:p>
            <a:pPr marL="0" indent="0" algn="just">
              <a:buNone/>
            </a:pPr>
            <a:r>
              <a:rPr lang="en-IN" dirty="0" err="1" smtClean="0">
                <a:latin typeface="Calibri" pitchFamily="34" charset="0"/>
              </a:rPr>
              <a:t>Sarita</a:t>
            </a:r>
            <a:r>
              <a:rPr lang="en-IN" dirty="0" smtClean="0">
                <a:latin typeface="Calibri" pitchFamily="34" charset="0"/>
              </a:rPr>
              <a:t> </a:t>
            </a:r>
            <a:r>
              <a:rPr lang="en-IN" dirty="0">
                <a:latin typeface="Calibri" pitchFamily="34" charset="0"/>
              </a:rPr>
              <a:t>has not been legally divorced with her husband, nor the family produce any such document.  Even the family is reluctant to give any information of her present residence. What can the BLO do in such a situation?</a:t>
            </a:r>
          </a:p>
          <a:p>
            <a:endParaRPr lang="en-IN" dirty="0"/>
          </a:p>
        </p:txBody>
      </p:sp>
    </p:spTree>
    <p:extLst>
      <p:ext uri="{BB962C8B-B14F-4D97-AF65-F5344CB8AC3E}">
        <p14:creationId xmlns:p14="http://schemas.microsoft.com/office/powerpoint/2010/main" val="14607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2</a:t>
            </a:r>
            <a:endParaRPr lang="en-IN" dirty="0"/>
          </a:p>
        </p:txBody>
      </p:sp>
      <p:sp>
        <p:nvSpPr>
          <p:cNvPr id="3" name="Content Placeholder 2"/>
          <p:cNvSpPr>
            <a:spLocks noGrp="1"/>
          </p:cNvSpPr>
          <p:nvPr>
            <p:ph idx="1"/>
          </p:nvPr>
        </p:nvSpPr>
        <p:spPr>
          <a:xfrm>
            <a:off x="1205345" y="1967345"/>
            <a:ext cx="9767454" cy="4357254"/>
          </a:xfrm>
        </p:spPr>
        <p:txBody>
          <a:bodyPr/>
          <a:lstStyle/>
          <a:p>
            <a:pPr marL="0" indent="0" algn="just">
              <a:buNone/>
            </a:pPr>
            <a:r>
              <a:rPr lang="en-IN" dirty="0">
                <a:latin typeface="Calibri" pitchFamily="34" charset="0"/>
              </a:rPr>
              <a:t>A BLO visits an orphanage located in his Part, where orphans are brought up and looked after from infancy. He finds that  ‘Ramesh' is eligible for enrolment as an elector.  But ‘Ramesh' is not in a position to give the names of either his father or mother. ‘</a:t>
            </a:r>
            <a:r>
              <a:rPr lang="en-IN" dirty="0" err="1">
                <a:latin typeface="Calibri" pitchFamily="34" charset="0"/>
              </a:rPr>
              <a:t>Chinmaya</a:t>
            </a:r>
            <a:r>
              <a:rPr lang="en-IN" dirty="0">
                <a:latin typeface="Calibri" pitchFamily="34" charset="0"/>
              </a:rPr>
              <a:t>' too is eligible for enrolment as an elector and he reveals the true name of his biological mother.  </a:t>
            </a:r>
            <a:endParaRPr lang="en-IN" dirty="0" smtClean="0">
              <a:latin typeface="Calibri" pitchFamily="34" charset="0"/>
            </a:endParaRPr>
          </a:p>
          <a:p>
            <a:pPr marL="0" indent="0" algn="just">
              <a:buNone/>
            </a:pPr>
            <a:r>
              <a:rPr lang="en-IN" dirty="0" smtClean="0">
                <a:latin typeface="Calibri" pitchFamily="34" charset="0"/>
              </a:rPr>
              <a:t>What </a:t>
            </a:r>
            <a:r>
              <a:rPr lang="en-IN" dirty="0">
                <a:latin typeface="Calibri" pitchFamily="34" charset="0"/>
              </a:rPr>
              <a:t>shall BLO enter in the column meant for father's/ mother's/husband's name for ‘Ramesh’ and ‘</a:t>
            </a:r>
            <a:r>
              <a:rPr lang="en-IN" dirty="0" err="1" smtClean="0">
                <a:latin typeface="Calibri" pitchFamily="34" charset="0"/>
              </a:rPr>
              <a:t>Chinmaya</a:t>
            </a:r>
            <a:r>
              <a:rPr lang="en-IN" dirty="0" smtClean="0">
                <a:latin typeface="Calibri" pitchFamily="34" charset="0"/>
              </a:rPr>
              <a:t>’? </a:t>
            </a:r>
            <a:r>
              <a:rPr lang="en-IN" dirty="0">
                <a:latin typeface="Calibri" pitchFamily="34" charset="0"/>
              </a:rPr>
              <a:t>And what shall BLO enter in the relationship column in such </a:t>
            </a:r>
            <a:r>
              <a:rPr lang="en-IN" dirty="0" smtClean="0">
                <a:latin typeface="Calibri" pitchFamily="34" charset="0"/>
              </a:rPr>
              <a:t>cases?</a:t>
            </a:r>
            <a:endParaRPr lang="en-IN" dirty="0">
              <a:latin typeface="Calibri" pitchFamily="34" charset="0"/>
            </a:endParaRPr>
          </a:p>
          <a:p>
            <a:endParaRPr lang="en-IN" dirty="0"/>
          </a:p>
        </p:txBody>
      </p:sp>
    </p:spTree>
    <p:extLst>
      <p:ext uri="{BB962C8B-B14F-4D97-AF65-F5344CB8AC3E}">
        <p14:creationId xmlns:p14="http://schemas.microsoft.com/office/powerpoint/2010/main" val="7639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3</a:t>
            </a:r>
            <a:endParaRPr lang="en-IN" dirty="0"/>
          </a:p>
        </p:txBody>
      </p:sp>
      <p:sp>
        <p:nvSpPr>
          <p:cNvPr id="3" name="Content Placeholder 2"/>
          <p:cNvSpPr>
            <a:spLocks noGrp="1"/>
          </p:cNvSpPr>
          <p:nvPr>
            <p:ph idx="1"/>
          </p:nvPr>
        </p:nvSpPr>
        <p:spPr>
          <a:xfrm>
            <a:off x="1510145" y="2119745"/>
            <a:ext cx="9157855" cy="4204854"/>
          </a:xfrm>
        </p:spPr>
        <p:txBody>
          <a:bodyPr/>
          <a:lstStyle/>
          <a:p>
            <a:pPr marL="0" indent="0" algn="just">
              <a:buNone/>
            </a:pPr>
            <a:r>
              <a:rPr lang="en-IN" dirty="0">
                <a:latin typeface="Calibri" pitchFamily="34" charset="0"/>
              </a:rPr>
              <a:t>In one 'Ashram' or '</a:t>
            </a:r>
            <a:r>
              <a:rPr lang="en-IN" dirty="0" err="1">
                <a:latin typeface="Calibri" pitchFamily="34" charset="0"/>
              </a:rPr>
              <a:t>Akhada</a:t>
            </a:r>
            <a:r>
              <a:rPr lang="en-IN" dirty="0">
                <a:latin typeface="Calibri" pitchFamily="34" charset="0"/>
              </a:rPr>
              <a:t>' a 'Sadhu' or 'Saint' is eligible to be an elector.  He does not reveal his worldly name but insists to be enrolled in his rechristened name with suffix of his Guru's name instead of his father. </a:t>
            </a:r>
            <a:endParaRPr lang="en-IN" dirty="0" smtClean="0">
              <a:latin typeface="Calibri" pitchFamily="34" charset="0"/>
            </a:endParaRPr>
          </a:p>
          <a:p>
            <a:pPr marL="0" indent="0" algn="just">
              <a:buNone/>
            </a:pPr>
            <a:r>
              <a:rPr lang="en-IN" dirty="0" smtClean="0">
                <a:latin typeface="Calibri" pitchFamily="34" charset="0"/>
              </a:rPr>
              <a:t>What </a:t>
            </a:r>
            <a:r>
              <a:rPr lang="en-IN" dirty="0">
                <a:latin typeface="Calibri" pitchFamily="34" charset="0"/>
              </a:rPr>
              <a:t>does BLO enter in the columns related to name of father/mother/husband &amp;</a:t>
            </a:r>
            <a:r>
              <a:rPr lang="en-IN" dirty="0" smtClean="0">
                <a:latin typeface="Calibri" pitchFamily="34" charset="0"/>
              </a:rPr>
              <a:t> </a:t>
            </a:r>
            <a:r>
              <a:rPr lang="en-IN" dirty="0">
                <a:latin typeface="Calibri" pitchFamily="34" charset="0"/>
              </a:rPr>
              <a:t>in column related to relationship?</a:t>
            </a:r>
          </a:p>
          <a:p>
            <a:endParaRPr lang="en-IN" dirty="0"/>
          </a:p>
        </p:txBody>
      </p:sp>
    </p:spTree>
    <p:extLst>
      <p:ext uri="{BB962C8B-B14F-4D97-AF65-F5344CB8AC3E}">
        <p14:creationId xmlns:p14="http://schemas.microsoft.com/office/powerpoint/2010/main" val="40073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4</a:t>
            </a:r>
            <a:endParaRPr lang="en-IN" dirty="0"/>
          </a:p>
        </p:txBody>
      </p:sp>
      <p:sp>
        <p:nvSpPr>
          <p:cNvPr id="3" name="Content Placeholder 2"/>
          <p:cNvSpPr>
            <a:spLocks noGrp="1"/>
          </p:cNvSpPr>
          <p:nvPr>
            <p:ph idx="1"/>
          </p:nvPr>
        </p:nvSpPr>
        <p:spPr>
          <a:xfrm>
            <a:off x="1648691" y="2008908"/>
            <a:ext cx="8963892" cy="4315691"/>
          </a:xfrm>
        </p:spPr>
        <p:txBody>
          <a:bodyPr/>
          <a:lstStyle/>
          <a:p>
            <a:pPr marL="0" indent="0">
              <a:buNone/>
            </a:pPr>
            <a:r>
              <a:rPr lang="en-IN" dirty="0">
                <a:latin typeface="Calibri" pitchFamily="34" charset="0"/>
              </a:rPr>
              <a:t>An elector is enrolled in Part no. 35 of a particular AC. </a:t>
            </a:r>
            <a:r>
              <a:rPr lang="en-IN" dirty="0" smtClean="0">
                <a:latin typeface="Calibri" pitchFamily="34" charset="0"/>
              </a:rPr>
              <a:t>His </a:t>
            </a:r>
            <a:r>
              <a:rPr lang="en-IN" dirty="0">
                <a:latin typeface="Calibri" pitchFamily="34" charset="0"/>
              </a:rPr>
              <a:t>name is in section-4, i.e. Satyam society.  Now he has shifted to </a:t>
            </a:r>
            <a:r>
              <a:rPr lang="en-IN" dirty="0" err="1">
                <a:latin typeface="Calibri" pitchFamily="34" charset="0"/>
              </a:rPr>
              <a:t>Riddhi</a:t>
            </a:r>
            <a:r>
              <a:rPr lang="en-IN" dirty="0">
                <a:latin typeface="Calibri" pitchFamily="34" charset="0"/>
              </a:rPr>
              <a:t>-Siddhi colony which falls in section-2 of the same Part.  </a:t>
            </a:r>
          </a:p>
          <a:p>
            <a:pPr marL="0" indent="0">
              <a:buNone/>
            </a:pPr>
            <a:endParaRPr lang="en-IN" sz="100" dirty="0" smtClean="0">
              <a:latin typeface="Calibri" pitchFamily="34" charset="0"/>
            </a:endParaRPr>
          </a:p>
          <a:p>
            <a:pPr marL="0" indent="0">
              <a:buNone/>
            </a:pPr>
            <a:r>
              <a:rPr lang="en-IN" dirty="0" smtClean="0">
                <a:latin typeface="Calibri" pitchFamily="34" charset="0"/>
              </a:rPr>
              <a:t>What </a:t>
            </a:r>
            <a:r>
              <a:rPr lang="en-IN" dirty="0">
                <a:latin typeface="Calibri" pitchFamily="34" charset="0"/>
              </a:rPr>
              <a:t>is required to be done by the BLO to update his entry in the electoral roll?</a:t>
            </a:r>
            <a:r>
              <a:rPr lang="en-IN" dirty="0">
                <a:solidFill>
                  <a:srgbClr val="000000"/>
                </a:solidFill>
                <a:latin typeface="Calibri" pitchFamily="34" charset="0"/>
              </a:rPr>
              <a:t>	</a:t>
            </a:r>
          </a:p>
          <a:p>
            <a:pPr marL="0" indent="0">
              <a:buNone/>
            </a:pPr>
            <a:endParaRPr lang="en-IN" dirty="0"/>
          </a:p>
        </p:txBody>
      </p:sp>
    </p:spTree>
    <p:extLst>
      <p:ext uri="{BB962C8B-B14F-4D97-AF65-F5344CB8AC3E}">
        <p14:creationId xmlns:p14="http://schemas.microsoft.com/office/powerpoint/2010/main" val="228397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5</a:t>
            </a:r>
            <a:endParaRPr lang="en-IN" dirty="0"/>
          </a:p>
        </p:txBody>
      </p:sp>
      <p:sp>
        <p:nvSpPr>
          <p:cNvPr id="3" name="Content Placeholder 2"/>
          <p:cNvSpPr>
            <a:spLocks noGrp="1"/>
          </p:cNvSpPr>
          <p:nvPr>
            <p:ph idx="1"/>
          </p:nvPr>
        </p:nvSpPr>
        <p:spPr>
          <a:xfrm>
            <a:off x="1440872" y="2299855"/>
            <a:ext cx="9310255" cy="4024744"/>
          </a:xfrm>
        </p:spPr>
        <p:txBody>
          <a:bodyPr/>
          <a:lstStyle/>
          <a:p>
            <a:pPr marL="0" indent="0" defTabSz="503238">
              <a:spcBef>
                <a:spcPts val="775"/>
              </a:spcBef>
              <a:buClr>
                <a:srgbClr val="000000"/>
              </a:buClr>
              <a:buSzPct val="100000"/>
              <a:buNone/>
              <a:tabLst>
                <a:tab pos="666750" algn="l"/>
                <a:tab pos="1169988" algn="l"/>
                <a:tab pos="1674813" algn="l"/>
                <a:tab pos="2178050" algn="l"/>
                <a:tab pos="2682875" algn="l"/>
                <a:tab pos="3186113" algn="l"/>
                <a:tab pos="3690938" algn="l"/>
                <a:tab pos="4194175" algn="l"/>
                <a:tab pos="4699000" algn="l"/>
                <a:tab pos="5202238" algn="l"/>
                <a:tab pos="5707063" algn="l"/>
                <a:tab pos="6210300" algn="l"/>
                <a:tab pos="6715125" algn="l"/>
                <a:tab pos="7218363" algn="l"/>
                <a:tab pos="7721600" algn="l"/>
                <a:tab pos="8226425" algn="l"/>
                <a:tab pos="8729663" algn="l"/>
                <a:tab pos="9234488" algn="l"/>
                <a:tab pos="9737725" algn="l"/>
                <a:tab pos="10242550" algn="l"/>
                <a:tab pos="10745788" algn="l"/>
              </a:tabLst>
            </a:pPr>
            <a:r>
              <a:rPr lang="en-IN" dirty="0">
                <a:latin typeface="Calibri" pitchFamily="34" charset="0"/>
              </a:rPr>
              <a:t>Mr. </a:t>
            </a:r>
            <a:r>
              <a:rPr lang="en-IN" dirty="0" err="1">
                <a:latin typeface="Calibri" pitchFamily="34" charset="0"/>
              </a:rPr>
              <a:t>Hemal</a:t>
            </a:r>
            <a:r>
              <a:rPr lang="en-IN" dirty="0">
                <a:latin typeface="Calibri" pitchFamily="34" charset="0"/>
              </a:rPr>
              <a:t> applies under RTI to the BLO to provide him all the photo copies of Forms 6, 7, and 8. What should the BLO do?  </a:t>
            </a:r>
          </a:p>
          <a:p>
            <a:pPr marL="666750" indent="-666750" defTabSz="503238">
              <a:spcBef>
                <a:spcPts val="775"/>
              </a:spcBef>
              <a:tabLst>
                <a:tab pos="666750" algn="l"/>
                <a:tab pos="1169988" algn="l"/>
                <a:tab pos="1674813" algn="l"/>
                <a:tab pos="2178050" algn="l"/>
                <a:tab pos="2682875" algn="l"/>
                <a:tab pos="3186113" algn="l"/>
                <a:tab pos="3690938" algn="l"/>
                <a:tab pos="4194175" algn="l"/>
                <a:tab pos="4699000" algn="l"/>
                <a:tab pos="5202238" algn="l"/>
                <a:tab pos="5707063" algn="l"/>
                <a:tab pos="6210300" algn="l"/>
                <a:tab pos="6715125" algn="l"/>
                <a:tab pos="7218363" algn="l"/>
                <a:tab pos="7721600" algn="l"/>
                <a:tab pos="8226425" algn="l"/>
                <a:tab pos="8729663" algn="l"/>
                <a:tab pos="9234488" algn="l"/>
                <a:tab pos="9737725" algn="l"/>
                <a:tab pos="10242550" algn="l"/>
                <a:tab pos="10745788" algn="l"/>
              </a:tabLst>
            </a:pPr>
            <a:endParaRPr lang="en-IN" sz="2400" dirty="0">
              <a:solidFill>
                <a:srgbClr val="000000"/>
              </a:solidFill>
              <a:latin typeface="Calibri" pitchFamily="34" charset="0"/>
            </a:endParaRPr>
          </a:p>
          <a:p>
            <a:endParaRPr lang="en-IN" dirty="0"/>
          </a:p>
        </p:txBody>
      </p:sp>
    </p:spTree>
    <p:extLst>
      <p:ext uri="{BB962C8B-B14F-4D97-AF65-F5344CB8AC3E}">
        <p14:creationId xmlns:p14="http://schemas.microsoft.com/office/powerpoint/2010/main" val="225879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6</a:t>
            </a:r>
            <a:endParaRPr lang="en-IN" dirty="0"/>
          </a:p>
        </p:txBody>
      </p:sp>
      <p:sp>
        <p:nvSpPr>
          <p:cNvPr id="3" name="Content Placeholder 2"/>
          <p:cNvSpPr>
            <a:spLocks noGrp="1"/>
          </p:cNvSpPr>
          <p:nvPr>
            <p:ph idx="1"/>
          </p:nvPr>
        </p:nvSpPr>
        <p:spPr>
          <a:xfrm>
            <a:off x="1524000" y="1939636"/>
            <a:ext cx="9781309" cy="4384963"/>
          </a:xfrm>
        </p:spPr>
        <p:txBody>
          <a:bodyPr/>
          <a:lstStyle/>
          <a:p>
            <a:pPr marL="0" indent="0" algn="just">
              <a:buNone/>
            </a:pPr>
            <a:r>
              <a:rPr lang="en-IN" dirty="0">
                <a:latin typeface="Calibri" pitchFamily="34" charset="0"/>
              </a:rPr>
              <a:t>The BLO reaches the house of Mr. </a:t>
            </a:r>
            <a:r>
              <a:rPr lang="en-IN" dirty="0" err="1">
                <a:latin typeface="Calibri" pitchFamily="34" charset="0"/>
              </a:rPr>
              <a:t>Kantibhai</a:t>
            </a:r>
            <a:r>
              <a:rPr lang="en-IN" dirty="0">
                <a:latin typeface="Calibri" pitchFamily="34" charset="0"/>
              </a:rPr>
              <a:t>. unknown to the BLO the son of Mr </a:t>
            </a:r>
            <a:r>
              <a:rPr lang="en-IN" dirty="0" err="1">
                <a:latin typeface="Calibri" pitchFamily="34" charset="0"/>
              </a:rPr>
              <a:t>Kantibhai</a:t>
            </a:r>
            <a:r>
              <a:rPr lang="en-IN" dirty="0">
                <a:latin typeface="Calibri" pitchFamily="34" charset="0"/>
              </a:rPr>
              <a:t>, that is, Mr. </a:t>
            </a:r>
            <a:r>
              <a:rPr lang="en-IN" dirty="0" err="1">
                <a:latin typeface="Calibri" pitchFamily="34" charset="0"/>
              </a:rPr>
              <a:t>Ketanbhai</a:t>
            </a:r>
            <a:r>
              <a:rPr lang="en-IN" dirty="0">
                <a:latin typeface="Calibri" pitchFamily="34" charset="0"/>
              </a:rPr>
              <a:t> is wanted in a criminal case.  Mr. </a:t>
            </a:r>
            <a:r>
              <a:rPr lang="en-IN" dirty="0" err="1">
                <a:latin typeface="Calibri" pitchFamily="34" charset="0"/>
              </a:rPr>
              <a:t>Kantibhai</a:t>
            </a:r>
            <a:r>
              <a:rPr lang="en-IN" dirty="0">
                <a:latin typeface="Calibri" pitchFamily="34" charset="0"/>
              </a:rPr>
              <a:t>  fills Form-7 for the deletion of name of Mr </a:t>
            </a:r>
            <a:r>
              <a:rPr lang="en-IN" dirty="0" err="1">
                <a:latin typeface="Calibri" pitchFamily="34" charset="0"/>
              </a:rPr>
              <a:t>Ketanbhai</a:t>
            </a:r>
            <a:r>
              <a:rPr lang="en-IN" dirty="0">
                <a:latin typeface="Calibri" pitchFamily="34" charset="0"/>
              </a:rPr>
              <a:t> on the pretext that his son has shifted to another State. Next when the BLO visits the neighbour of Mr </a:t>
            </a:r>
            <a:r>
              <a:rPr lang="en-IN" dirty="0" err="1">
                <a:latin typeface="Calibri" pitchFamily="34" charset="0"/>
              </a:rPr>
              <a:t>Kantibhai</a:t>
            </a:r>
            <a:r>
              <a:rPr lang="en-IN" dirty="0">
                <a:latin typeface="Calibri" pitchFamily="34" charset="0"/>
              </a:rPr>
              <a:t> , the neighbour informs the BLO that Mr </a:t>
            </a:r>
            <a:r>
              <a:rPr lang="en-IN" dirty="0" err="1">
                <a:latin typeface="Calibri" pitchFamily="34" charset="0"/>
              </a:rPr>
              <a:t>Kantibhai</a:t>
            </a:r>
            <a:r>
              <a:rPr lang="en-IN" dirty="0">
                <a:latin typeface="Calibri" pitchFamily="34" charset="0"/>
              </a:rPr>
              <a:t> still stays there and that he is hiding from the Police.  </a:t>
            </a:r>
            <a:endParaRPr lang="en-IN" dirty="0" smtClean="0">
              <a:latin typeface="Calibri" pitchFamily="34" charset="0"/>
            </a:endParaRPr>
          </a:p>
          <a:p>
            <a:pPr marL="0" indent="0" algn="just">
              <a:buNone/>
            </a:pPr>
            <a:r>
              <a:rPr lang="en-IN" dirty="0" smtClean="0">
                <a:latin typeface="Calibri" pitchFamily="34" charset="0"/>
              </a:rPr>
              <a:t>Should </a:t>
            </a:r>
            <a:r>
              <a:rPr lang="en-IN" dirty="0">
                <a:latin typeface="Calibri" pitchFamily="34" charset="0"/>
              </a:rPr>
              <a:t>the BLO delete the name of Mr. </a:t>
            </a:r>
            <a:r>
              <a:rPr lang="en-IN" dirty="0" err="1">
                <a:latin typeface="Calibri" pitchFamily="34" charset="0"/>
              </a:rPr>
              <a:t>Kantibhai</a:t>
            </a:r>
            <a:r>
              <a:rPr lang="en-IN" dirty="0">
                <a:latin typeface="Calibri" pitchFamily="34" charset="0"/>
              </a:rPr>
              <a:t> on the basis of Form-7 filled by his father?</a:t>
            </a:r>
          </a:p>
          <a:p>
            <a:endParaRPr lang="en-IN" dirty="0"/>
          </a:p>
        </p:txBody>
      </p:sp>
    </p:spTree>
    <p:extLst>
      <p:ext uri="{BB962C8B-B14F-4D97-AF65-F5344CB8AC3E}">
        <p14:creationId xmlns:p14="http://schemas.microsoft.com/office/powerpoint/2010/main" val="10796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212848"/>
            <a:ext cx="6657109" cy="2295652"/>
          </a:xfrm>
        </p:spPr>
        <p:txBody>
          <a:bodyPr/>
          <a:lstStyle/>
          <a:p>
            <a:r>
              <a:rPr lang="en-US" b="1" dirty="0" smtClean="0"/>
              <a:t>CASE STUDIES </a:t>
            </a:r>
            <a:br>
              <a:rPr lang="en-US" b="1" dirty="0" smtClean="0"/>
            </a:br>
            <a:r>
              <a:rPr lang="en-US" b="1" dirty="0" smtClean="0"/>
              <a:t>ON EPIC</a:t>
            </a:r>
            <a:endParaRPr lang="en-IN" dirty="0"/>
          </a:p>
        </p:txBody>
      </p:sp>
    </p:spTree>
    <p:extLst>
      <p:ext uri="{BB962C8B-B14F-4D97-AF65-F5344CB8AC3E}">
        <p14:creationId xmlns:p14="http://schemas.microsoft.com/office/powerpoint/2010/main" val="123477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1</a:t>
            </a:r>
            <a:endParaRPr lang="en-IN" dirty="0"/>
          </a:p>
        </p:txBody>
      </p:sp>
      <p:sp>
        <p:nvSpPr>
          <p:cNvPr id="3" name="Content Placeholder 2"/>
          <p:cNvSpPr>
            <a:spLocks noGrp="1"/>
          </p:cNvSpPr>
          <p:nvPr>
            <p:ph idx="1"/>
          </p:nvPr>
        </p:nvSpPr>
        <p:spPr>
          <a:xfrm>
            <a:off x="1537855" y="2189018"/>
            <a:ext cx="9227127" cy="4135581"/>
          </a:xfrm>
        </p:spPr>
        <p:txBody>
          <a:bodyPr/>
          <a:lstStyle/>
          <a:p>
            <a:pPr marL="0" indent="0" algn="just">
              <a:buNone/>
            </a:pPr>
            <a:r>
              <a:rPr lang="en-US" dirty="0">
                <a:cs typeface="Arial" charset="0"/>
              </a:rPr>
              <a:t>Mr. Ajay is a school teacher in village </a:t>
            </a:r>
            <a:r>
              <a:rPr lang="en-US" dirty="0" err="1">
                <a:cs typeface="Arial" charset="0"/>
              </a:rPr>
              <a:t>Fatehpur</a:t>
            </a:r>
            <a:r>
              <a:rPr lang="en-US" dirty="0">
                <a:cs typeface="Arial" charset="0"/>
              </a:rPr>
              <a:t>. Instead of teaching during school hours, he goes to distribute the EPIC cards.  After 15 days he receives show cause notice from his Head Office that why he should not be suspended for being absent during the teaching hours. </a:t>
            </a:r>
          </a:p>
          <a:p>
            <a:endParaRPr lang="en-IN" dirty="0"/>
          </a:p>
        </p:txBody>
      </p:sp>
    </p:spTree>
    <p:extLst>
      <p:ext uri="{BB962C8B-B14F-4D97-AF65-F5344CB8AC3E}">
        <p14:creationId xmlns:p14="http://schemas.microsoft.com/office/powerpoint/2010/main" val="4359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2</a:t>
            </a:r>
            <a:endParaRPr lang="en-IN" dirty="0"/>
          </a:p>
        </p:txBody>
      </p:sp>
      <p:sp>
        <p:nvSpPr>
          <p:cNvPr id="3" name="Content Placeholder 2"/>
          <p:cNvSpPr>
            <a:spLocks noGrp="1"/>
          </p:cNvSpPr>
          <p:nvPr>
            <p:ph idx="1"/>
          </p:nvPr>
        </p:nvSpPr>
        <p:spPr>
          <a:xfrm>
            <a:off x="1343891" y="2050472"/>
            <a:ext cx="9421092" cy="4274127"/>
          </a:xfrm>
        </p:spPr>
        <p:txBody>
          <a:bodyPr/>
          <a:lstStyle/>
          <a:p>
            <a:pPr marL="0" indent="0" algn="just">
              <a:buNone/>
            </a:pPr>
            <a:r>
              <a:rPr lang="en-US" dirty="0" err="1">
                <a:cs typeface="Arial" charset="0"/>
              </a:rPr>
              <a:t>Najma</a:t>
            </a:r>
            <a:r>
              <a:rPr lang="en-US" dirty="0">
                <a:cs typeface="Arial" charset="0"/>
              </a:rPr>
              <a:t> has filled Form-6 for addition of her name.  Her name is entered in the rolls and EPIC card prepared accordingly and handed over to the BLO for distribution. When BLO tries to hand over the EPIC to </a:t>
            </a:r>
            <a:r>
              <a:rPr lang="en-US" dirty="0" err="1">
                <a:cs typeface="Arial" charset="0"/>
              </a:rPr>
              <a:t>Najma</a:t>
            </a:r>
            <a:r>
              <a:rPr lang="en-US" dirty="0">
                <a:cs typeface="Arial" charset="0"/>
              </a:rPr>
              <a:t>, she outrightly refuses to take the EPIC from the BLO on the grounds that the spelling of her name in the card is incorrect. </a:t>
            </a:r>
            <a:endParaRPr lang="en-US" dirty="0" smtClean="0">
              <a:cs typeface="Arial" charset="0"/>
            </a:endParaRPr>
          </a:p>
          <a:p>
            <a:pPr marL="0" indent="0" algn="just">
              <a:buNone/>
            </a:pPr>
            <a:r>
              <a:rPr lang="en-US" dirty="0" smtClean="0">
                <a:cs typeface="Arial" charset="0"/>
              </a:rPr>
              <a:t>Instead </a:t>
            </a:r>
            <a:r>
              <a:rPr lang="en-US" dirty="0">
                <a:cs typeface="Arial" charset="0"/>
              </a:rPr>
              <a:t>of '</a:t>
            </a:r>
            <a:r>
              <a:rPr lang="en-US" dirty="0" err="1">
                <a:cs typeface="Arial" charset="0"/>
              </a:rPr>
              <a:t>Najma</a:t>
            </a:r>
            <a:r>
              <a:rPr lang="en-US" dirty="0">
                <a:cs typeface="Arial" charset="0"/>
              </a:rPr>
              <a:t>' with a ‘j' in between, it has been written as  </a:t>
            </a:r>
            <a:r>
              <a:rPr lang="en-US" dirty="0" err="1">
                <a:cs typeface="Arial" charset="0"/>
              </a:rPr>
              <a:t>as</a:t>
            </a:r>
            <a:r>
              <a:rPr lang="en-US" dirty="0">
                <a:cs typeface="Arial" charset="0"/>
              </a:rPr>
              <a:t> NAZMA with a ‘z' in between. </a:t>
            </a:r>
            <a:r>
              <a:rPr lang="en-US" dirty="0" err="1" smtClean="0">
                <a:cs typeface="Arial" charset="0"/>
              </a:rPr>
              <a:t>Najma</a:t>
            </a:r>
            <a:r>
              <a:rPr lang="en-US" dirty="0" smtClean="0">
                <a:cs typeface="Arial" charset="0"/>
              </a:rPr>
              <a:t> </a:t>
            </a:r>
            <a:r>
              <a:rPr lang="en-US" dirty="0">
                <a:cs typeface="Arial" charset="0"/>
              </a:rPr>
              <a:t>wants her EPIC to be corrected and argues that she will not fill up any more Forms again. </a:t>
            </a:r>
          </a:p>
          <a:p>
            <a:endParaRPr lang="en-IN" dirty="0"/>
          </a:p>
        </p:txBody>
      </p:sp>
    </p:spTree>
    <p:extLst>
      <p:ext uri="{BB962C8B-B14F-4D97-AF65-F5344CB8AC3E}">
        <p14:creationId xmlns:p14="http://schemas.microsoft.com/office/powerpoint/2010/main" val="106999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0578" y="3633707"/>
            <a:ext cx="9601200" cy="752877"/>
          </a:xfrm>
        </p:spPr>
        <p:txBody>
          <a:bodyPr/>
          <a:lstStyle/>
          <a:p>
            <a:pPr algn="ctr"/>
            <a:r>
              <a:rPr lang="en-US" sz="2800" dirty="0" smtClean="0"/>
              <a:t>The</a:t>
            </a:r>
            <a:r>
              <a:rPr lang="en-US" dirty="0" smtClean="0"/>
              <a:t> IMPORTANCE </a:t>
            </a:r>
            <a:r>
              <a:rPr lang="en-US" sz="2800" dirty="0" smtClean="0"/>
              <a:t>of</a:t>
            </a:r>
            <a:r>
              <a:rPr lang="en-US" dirty="0" smtClean="0"/>
              <a:t/>
            </a:r>
            <a:br>
              <a:rPr lang="en-US" dirty="0" smtClean="0"/>
            </a:br>
            <a:r>
              <a:rPr lang="en-US" dirty="0" smtClean="0"/>
              <a:t>BLOs</a:t>
            </a:r>
            <a:endParaRPr lang="en-US" dirty="0"/>
          </a:p>
        </p:txBody>
      </p:sp>
    </p:spTree>
    <p:extLst>
      <p:ext uri="{BB962C8B-B14F-4D97-AF65-F5344CB8AC3E}">
        <p14:creationId xmlns:p14="http://schemas.microsoft.com/office/powerpoint/2010/main" val="6249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3</a:t>
            </a:r>
            <a:endParaRPr lang="en-IN" dirty="0"/>
          </a:p>
        </p:txBody>
      </p:sp>
      <p:sp>
        <p:nvSpPr>
          <p:cNvPr id="3" name="Content Placeholder 2"/>
          <p:cNvSpPr>
            <a:spLocks noGrp="1"/>
          </p:cNvSpPr>
          <p:nvPr>
            <p:ph idx="1"/>
          </p:nvPr>
        </p:nvSpPr>
        <p:spPr>
          <a:xfrm>
            <a:off x="1343890" y="2022764"/>
            <a:ext cx="9296400" cy="4142510"/>
          </a:xfrm>
        </p:spPr>
        <p:txBody>
          <a:bodyPr/>
          <a:lstStyle/>
          <a:p>
            <a:pPr marL="0" indent="0" algn="just" defTabSz="1008063">
              <a:spcBef>
                <a:spcPct val="20000"/>
              </a:spcBef>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Mr. </a:t>
            </a:r>
            <a:r>
              <a:rPr lang="en-US" dirty="0" err="1">
                <a:cs typeface="Arial" charset="0"/>
              </a:rPr>
              <a:t>Naresh</a:t>
            </a:r>
            <a:r>
              <a:rPr lang="en-US" dirty="0">
                <a:cs typeface="Arial" charset="0"/>
              </a:rPr>
              <a:t> has rented a portion of his house to Mr. Bhatt. </a:t>
            </a:r>
          </a:p>
          <a:p>
            <a:pPr marL="0" indent="0" algn="just" defTabSz="1008063">
              <a:spcBef>
                <a:spcPct val="20000"/>
              </a:spcBef>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0" indent="0" algn="just" defTabSz="1008063">
              <a:spcBef>
                <a:spcPct val="20000"/>
              </a:spcBef>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Mr. Bhatt fills Form-6 for inclusion of his name in the voters list. His landlord </a:t>
            </a:r>
            <a:r>
              <a:rPr lang="en-US" dirty="0" smtClean="0">
                <a:cs typeface="Arial" charset="0"/>
              </a:rPr>
              <a:t>Mr. </a:t>
            </a:r>
            <a:r>
              <a:rPr lang="en-US" dirty="0" err="1" smtClean="0">
                <a:cs typeface="Arial" charset="0"/>
              </a:rPr>
              <a:t>Naresh</a:t>
            </a:r>
            <a:r>
              <a:rPr lang="en-US" dirty="0" smtClean="0">
                <a:cs typeface="Arial" charset="0"/>
              </a:rPr>
              <a:t> </a:t>
            </a:r>
            <a:r>
              <a:rPr lang="en-US" dirty="0">
                <a:cs typeface="Arial" charset="0"/>
              </a:rPr>
              <a:t>writes an application to the ERO that Bhatt 's EPIC card should not be prepared at this address. </a:t>
            </a:r>
          </a:p>
          <a:p>
            <a:pPr marL="0" indent="0" algn="just" defTabSz="1008063">
              <a:spcBef>
                <a:spcPct val="20000"/>
              </a:spcBef>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0" indent="0" algn="just" defTabSz="1008063">
              <a:spcBef>
                <a:spcPct val="20000"/>
              </a:spcBef>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Now the ERO forwards the application to the BLO for </a:t>
            </a:r>
            <a:r>
              <a:rPr lang="en-US" dirty="0" smtClean="0">
                <a:cs typeface="Arial" charset="0"/>
              </a:rPr>
              <a:t>enquiry. </a:t>
            </a:r>
            <a:r>
              <a:rPr lang="en-US" dirty="0">
                <a:cs typeface="Arial" charset="0"/>
              </a:rPr>
              <a:t>What should the BLO do?  </a:t>
            </a:r>
          </a:p>
          <a:p>
            <a:endParaRPr lang="en-IN" dirty="0"/>
          </a:p>
        </p:txBody>
      </p:sp>
    </p:spTree>
    <p:extLst>
      <p:ext uri="{BB962C8B-B14F-4D97-AF65-F5344CB8AC3E}">
        <p14:creationId xmlns:p14="http://schemas.microsoft.com/office/powerpoint/2010/main" val="417361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0"/>
            <a:ext cx="10972800" cy="789709"/>
          </a:xfrm>
        </p:spPr>
        <p:txBody>
          <a:bodyPr/>
          <a:lstStyle/>
          <a:p>
            <a:r>
              <a:rPr lang="en-IN" sz="4400" dirty="0" smtClean="0"/>
              <a:t>CASE STUDY 4</a:t>
            </a:r>
            <a:endParaRPr lang="en-IN" sz="4400" dirty="0"/>
          </a:p>
        </p:txBody>
      </p:sp>
      <p:sp>
        <p:nvSpPr>
          <p:cNvPr id="3" name="Content Placeholder 2"/>
          <p:cNvSpPr>
            <a:spLocks noGrp="1"/>
          </p:cNvSpPr>
          <p:nvPr>
            <p:ph idx="1"/>
          </p:nvPr>
        </p:nvSpPr>
        <p:spPr>
          <a:xfrm>
            <a:off x="969817" y="983673"/>
            <a:ext cx="10293927" cy="5569527"/>
          </a:xfrm>
        </p:spPr>
        <p:txBody>
          <a:bodyPr>
            <a:normAutofit fontScale="77500" lnSpcReduction="20000"/>
          </a:bodyPr>
          <a:lstStyle/>
          <a:p>
            <a:pPr algn="just" defTabSz="1008063">
              <a:spcBef>
                <a:spcPct val="20000"/>
              </a:spcBef>
              <a:buFont typeface="Arial" charset="0"/>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A BLO visits a house in his Part. At the time of his visit, the following members are present:</a:t>
            </a:r>
          </a:p>
          <a:p>
            <a:pPr marL="502920" lvl="2"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 	</a:t>
            </a:r>
            <a:endParaRPr lang="en-US" sz="2600" dirty="0" smtClean="0">
              <a:cs typeface="Arial" charset="0"/>
            </a:endParaRPr>
          </a:p>
          <a:p>
            <a:pPr marL="502920" lvl="2"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 </a:t>
            </a:r>
            <a:r>
              <a:rPr lang="en-US" sz="2600" dirty="0" smtClean="0">
                <a:cs typeface="Arial" charset="0"/>
              </a:rPr>
              <a:t>       Trivedi</a:t>
            </a:r>
            <a:r>
              <a:rPr lang="en-US" sz="2600" dirty="0">
                <a:cs typeface="Arial" charset="0"/>
              </a:rPr>
              <a:t>	 	</a:t>
            </a:r>
            <a:r>
              <a:rPr lang="en-US" sz="2600" dirty="0" err="1">
                <a:cs typeface="Arial" charset="0"/>
              </a:rPr>
              <a:t>Rameshbhai</a:t>
            </a:r>
            <a:r>
              <a:rPr lang="en-US" sz="2600" dirty="0">
                <a:cs typeface="Arial" charset="0"/>
              </a:rPr>
              <a:t>  	</a:t>
            </a:r>
            <a:r>
              <a:rPr lang="en-US" sz="2600" dirty="0" smtClean="0">
                <a:cs typeface="Arial" charset="0"/>
              </a:rPr>
              <a:t>       Ramesh </a:t>
            </a:r>
            <a:r>
              <a:rPr lang="en-US" sz="2600" dirty="0" err="1">
                <a:cs typeface="Arial" charset="0"/>
              </a:rPr>
              <a:t>bhai</a:t>
            </a:r>
            <a:r>
              <a:rPr lang="en-US" sz="2600" dirty="0">
                <a:cs typeface="Arial" charset="0"/>
              </a:rPr>
              <a:t>			M-48</a:t>
            </a:r>
          </a:p>
          <a:p>
            <a:pPr marL="502920" lvl="2"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 	Trivedi  		</a:t>
            </a:r>
            <a:r>
              <a:rPr lang="en-US" sz="2600" dirty="0" err="1">
                <a:cs typeface="Arial" charset="0"/>
              </a:rPr>
              <a:t>Kamlaben</a:t>
            </a:r>
            <a:r>
              <a:rPr lang="en-US" sz="2600" dirty="0">
                <a:cs typeface="Arial" charset="0"/>
              </a:rPr>
              <a:t>	  	</a:t>
            </a:r>
            <a:r>
              <a:rPr lang="en-US" sz="2600" dirty="0" err="1">
                <a:cs typeface="Arial" charset="0"/>
              </a:rPr>
              <a:t>Rameshbhai</a:t>
            </a:r>
            <a:r>
              <a:rPr lang="en-US" sz="2600" dirty="0">
                <a:cs typeface="Arial" charset="0"/>
              </a:rPr>
              <a:t>			F-45</a:t>
            </a:r>
          </a:p>
          <a:p>
            <a:pPr marL="502920" lvl="2"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 	Trivedi	 	Satish	     		</a:t>
            </a:r>
            <a:r>
              <a:rPr lang="en-US" sz="2600" dirty="0" err="1">
                <a:cs typeface="Arial" charset="0"/>
              </a:rPr>
              <a:t>Rameshbhai</a:t>
            </a:r>
            <a:r>
              <a:rPr lang="en-US" sz="2600" dirty="0">
                <a:cs typeface="Arial" charset="0"/>
              </a:rPr>
              <a:t>			M-23</a:t>
            </a:r>
          </a:p>
          <a:p>
            <a:pPr marL="502920" lvl="2"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600" dirty="0">
                <a:cs typeface="Arial" charset="0"/>
              </a:rPr>
              <a:t> 	Trivedi	 	</a:t>
            </a:r>
            <a:r>
              <a:rPr lang="en-US" sz="2600" dirty="0" err="1">
                <a:cs typeface="Arial" charset="0"/>
              </a:rPr>
              <a:t>Sudha</a:t>
            </a:r>
            <a:r>
              <a:rPr lang="en-US" sz="2600" dirty="0">
                <a:cs typeface="Arial" charset="0"/>
              </a:rPr>
              <a:t>	     		</a:t>
            </a:r>
            <a:r>
              <a:rPr lang="en-US" sz="2600" dirty="0" err="1">
                <a:cs typeface="Arial" charset="0"/>
              </a:rPr>
              <a:t>Rameshbhai</a:t>
            </a:r>
            <a:r>
              <a:rPr lang="en-US" sz="2600" dirty="0">
                <a:cs typeface="Arial" charset="0"/>
              </a:rPr>
              <a:t>			F-19</a:t>
            </a:r>
          </a:p>
          <a:p>
            <a:pPr marL="0"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700" dirty="0" smtClean="0">
                <a:cs typeface="Arial" charset="0"/>
              </a:rPr>
              <a:t>As </a:t>
            </a:r>
            <a:r>
              <a:rPr lang="en-US" sz="2700" dirty="0">
                <a:cs typeface="Arial" charset="0"/>
              </a:rPr>
              <a:t>per the BLO's existing Photo Electoral Roll record, against the name of </a:t>
            </a:r>
            <a:r>
              <a:rPr lang="en-US" sz="2700" dirty="0" err="1">
                <a:cs typeface="Arial" charset="0"/>
              </a:rPr>
              <a:t>Rameshbhai</a:t>
            </a:r>
            <a:r>
              <a:rPr lang="en-US" sz="2700" dirty="0">
                <a:cs typeface="Arial" charset="0"/>
              </a:rPr>
              <a:t> and of </a:t>
            </a:r>
            <a:r>
              <a:rPr lang="en-US" sz="2700" dirty="0" err="1">
                <a:cs typeface="Arial" charset="0"/>
              </a:rPr>
              <a:t>Kamlaben</a:t>
            </a:r>
            <a:r>
              <a:rPr lang="en-US" sz="2700" dirty="0">
                <a:cs typeface="Arial" charset="0"/>
              </a:rPr>
              <a:t> EPIC No GJ/07/125/583120 and EPIC  No. GJ/07/123/583121 respectively is shown.  While against the name of Satish EPIC no. HCX/0058398 is shown, </a:t>
            </a:r>
            <a:r>
              <a:rPr lang="en-US" sz="2700" dirty="0" err="1">
                <a:cs typeface="Arial" charset="0"/>
              </a:rPr>
              <a:t>Sudhaben</a:t>
            </a:r>
            <a:r>
              <a:rPr lang="en-US" sz="2700" dirty="0">
                <a:cs typeface="Arial" charset="0"/>
              </a:rPr>
              <a:t> has not been enrolled yet.  At the time of verification </a:t>
            </a:r>
            <a:r>
              <a:rPr lang="en-US" sz="2700" dirty="0" err="1">
                <a:cs typeface="Arial" charset="0"/>
              </a:rPr>
              <a:t>Rameshbhai</a:t>
            </a:r>
            <a:r>
              <a:rPr lang="en-US" sz="2700" dirty="0">
                <a:cs typeface="Arial" charset="0"/>
              </a:rPr>
              <a:t> produces his EPIC no. LJM/4853394, his wife produces EPIC No. LJM/485353584 and  Satish produces EPIC No. HCX/0058398.  Their EPICs are original and entries are correct in all respects.  </a:t>
            </a:r>
            <a:endParaRPr lang="en-US" sz="2700" dirty="0" smtClean="0">
              <a:cs typeface="Arial" charset="0"/>
            </a:endParaRPr>
          </a:p>
          <a:p>
            <a:pPr marL="0" indent="0" algn="just"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sz="2700" dirty="0" smtClean="0">
                <a:cs typeface="Arial" charset="0"/>
              </a:rPr>
              <a:t>Upon </a:t>
            </a:r>
            <a:r>
              <a:rPr lang="en-US" sz="2700" dirty="0">
                <a:cs typeface="Arial" charset="0"/>
              </a:rPr>
              <a:t>inquiry </a:t>
            </a:r>
            <a:r>
              <a:rPr lang="en-US" sz="2700" dirty="0" err="1">
                <a:cs typeface="Arial" charset="0"/>
              </a:rPr>
              <a:t>Rameshbhai</a:t>
            </a:r>
            <a:r>
              <a:rPr lang="en-US" sz="2700" dirty="0">
                <a:cs typeface="Arial" charset="0"/>
              </a:rPr>
              <a:t> reveals that initially EPICs were issued to them during the year 2000 and the EPIC available with him and his wife is that one. They were later issued another EPIC at the new address where they shifted in 2004. They have lost those EPIC cards. The EPIC numbers entry shown against him and his wife are as per the EPICs issued in 2004. They shifted to the present address in 2007. Now they want fresh EPICs for all the four members of the family updated with age and address.  Should the BLO recommend new EPICs for them and do the needful?</a:t>
            </a:r>
          </a:p>
          <a:p>
            <a:endParaRPr lang="en-IN" dirty="0"/>
          </a:p>
        </p:txBody>
      </p:sp>
    </p:spTree>
    <p:extLst>
      <p:ext uri="{BB962C8B-B14F-4D97-AF65-F5344CB8AC3E}">
        <p14:creationId xmlns:p14="http://schemas.microsoft.com/office/powerpoint/2010/main" val="16186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charset="0"/>
              </a:rPr>
              <a:t>CASE STUDY 5</a:t>
            </a:r>
            <a:endParaRPr lang="en-IN" dirty="0"/>
          </a:p>
        </p:txBody>
      </p:sp>
      <p:sp>
        <p:nvSpPr>
          <p:cNvPr id="3" name="Content Placeholder 2"/>
          <p:cNvSpPr>
            <a:spLocks noGrp="1"/>
          </p:cNvSpPr>
          <p:nvPr>
            <p:ph idx="1"/>
          </p:nvPr>
        </p:nvSpPr>
        <p:spPr>
          <a:xfrm>
            <a:off x="1524000" y="1773382"/>
            <a:ext cx="9504218" cy="4551218"/>
          </a:xfrm>
        </p:spPr>
        <p:txBody>
          <a:bodyPr/>
          <a:lstStyle/>
          <a:p>
            <a:pPr marL="342900" indent="-342900" algn="just" defTabSz="1008063">
              <a:spcBef>
                <a:spcPct val="20000"/>
              </a:spcBef>
              <a:buFont typeface="Arial" charset="0"/>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During revision of electoral rolls a BLO visits a </a:t>
            </a:r>
            <a:r>
              <a:rPr lang="en-US" i="1" dirty="0" err="1">
                <a:cs typeface="Arial" charset="0"/>
              </a:rPr>
              <a:t>m</a:t>
            </a:r>
            <a:r>
              <a:rPr lang="en-US" i="1" dirty="0" err="1" smtClean="0">
                <a:cs typeface="Arial" charset="0"/>
              </a:rPr>
              <a:t>ohalla</a:t>
            </a:r>
            <a:r>
              <a:rPr lang="en-US" dirty="0" smtClean="0">
                <a:cs typeface="Arial" charset="0"/>
              </a:rPr>
              <a:t>/society.</a:t>
            </a:r>
          </a:p>
          <a:p>
            <a:pPr marL="342900" indent="-342900" algn="just" defTabSz="1008063">
              <a:spcBef>
                <a:spcPct val="20000"/>
              </a:spcBef>
              <a:buFont typeface="Arial" charset="0"/>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 </a:t>
            </a:r>
            <a:endParaRPr lang="en-US" dirty="0">
              <a:cs typeface="Arial" charset="0"/>
            </a:endParaRPr>
          </a:p>
          <a:p>
            <a:pPr marL="342900" indent="-342900" algn="just" defTabSz="1008063">
              <a:spcBef>
                <a:spcPct val="20000"/>
              </a:spcBef>
              <a:buFont typeface="Arial" charset="0"/>
              <a:buAutoNum type="alphaLcParenBoth"/>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Few voters don't have their names in roll at the new residence </a:t>
            </a:r>
          </a:p>
          <a:p>
            <a:pPr marL="342900" indent="-342900" algn="just" defTabSz="1008063">
              <a:spcBef>
                <a:spcPct val="20000"/>
              </a:spcBef>
              <a:buFont typeface="Arial" charset="0"/>
              <a:buAutoNum type="alphaLcParenBoth"/>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342900" indent="-342900" algn="just" defTabSz="1008063">
              <a:spcBef>
                <a:spcPct val="20000"/>
              </a:spcBef>
              <a:buFont typeface="Arial" charset="0"/>
              <a:buAutoNum type="alphaLcParenBoth"/>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Few have been enrolled in the roll but without photo image. Further, against the names of each of them, EPIC numbers are reflected but EPICs are not available for verification.  </a:t>
            </a:r>
          </a:p>
          <a:p>
            <a:pPr marL="342900" indent="-342900" algn="just" defTabSz="1008063">
              <a:spcBef>
                <a:spcPct val="20000"/>
              </a:spcBef>
              <a:buFont typeface="Arial" charset="0"/>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342900" indent="-342900" algn="just" defTabSz="1008063">
              <a:spcBef>
                <a:spcPct val="20000"/>
              </a:spcBef>
              <a:buFont typeface="Arial" charset="0"/>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All are demanding latest EPICs. What should the BLO do?</a:t>
            </a:r>
          </a:p>
          <a:p>
            <a:endParaRPr lang="en-IN" dirty="0"/>
          </a:p>
        </p:txBody>
      </p:sp>
    </p:spTree>
    <p:extLst>
      <p:ext uri="{BB962C8B-B14F-4D97-AF65-F5344CB8AC3E}">
        <p14:creationId xmlns:p14="http://schemas.microsoft.com/office/powerpoint/2010/main" val="160145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 6</a:t>
            </a:r>
            <a:endParaRPr lang="en-IN" dirty="0"/>
          </a:p>
        </p:txBody>
      </p:sp>
      <p:sp>
        <p:nvSpPr>
          <p:cNvPr id="3" name="Content Placeholder 2"/>
          <p:cNvSpPr>
            <a:spLocks noGrp="1"/>
          </p:cNvSpPr>
          <p:nvPr>
            <p:ph idx="1"/>
          </p:nvPr>
        </p:nvSpPr>
        <p:spPr>
          <a:xfrm>
            <a:off x="1593273" y="2133600"/>
            <a:ext cx="9490364" cy="4191000"/>
          </a:xfrm>
        </p:spPr>
        <p:txBody>
          <a:bodyPr/>
          <a:lstStyle/>
          <a:p>
            <a:pPr marL="0" indent="0" defTabSz="1008063">
              <a:buNone/>
              <a:tabLst>
                <a:tab pos="377825" algn="l"/>
                <a:tab pos="501650" algn="l"/>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A </a:t>
            </a:r>
            <a:r>
              <a:rPr lang="en-US" dirty="0">
                <a:cs typeface="Arial" charset="0"/>
              </a:rPr>
              <a:t>BLO wants</a:t>
            </a:r>
            <a:r>
              <a:rPr lang="en-US" sz="3500" dirty="0">
                <a:cs typeface="Arial" charset="0"/>
              </a:rPr>
              <a:t> </a:t>
            </a:r>
            <a:r>
              <a:rPr lang="en-US" dirty="0">
                <a:cs typeface="Arial" charset="0"/>
              </a:rPr>
              <a:t>to resign from his services as a BLO. Should an ERO accept his resignation? What should the ERO do?</a:t>
            </a:r>
          </a:p>
          <a:p>
            <a:endParaRPr lang="en-IN" dirty="0"/>
          </a:p>
        </p:txBody>
      </p:sp>
    </p:spTree>
    <p:extLst>
      <p:ext uri="{BB962C8B-B14F-4D97-AF65-F5344CB8AC3E}">
        <p14:creationId xmlns:p14="http://schemas.microsoft.com/office/powerpoint/2010/main" val="106159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FAQs ON ROLL REVISION</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b="1" dirty="0" smtClean="0">
                <a:solidFill>
                  <a:srgbClr val="CCFF33"/>
                </a:solidFill>
              </a:rPr>
              <a:t>Q. Whether </a:t>
            </a:r>
            <a:r>
              <a:rPr lang="en-IN" b="1" dirty="0">
                <a:solidFill>
                  <a:srgbClr val="CCFF33"/>
                </a:solidFill>
              </a:rPr>
              <a:t>the BLO can accept the Forms  during revision period?</a:t>
            </a:r>
          </a:p>
          <a:p>
            <a:pPr algn="just"/>
            <a:r>
              <a:rPr lang="en-IN" dirty="0" smtClean="0"/>
              <a:t>Yes </a:t>
            </a:r>
            <a:r>
              <a:rPr lang="en-IN" dirty="0"/>
              <a:t>. During revision period , BLOs can be notified as designated officers for their parts by EROs. Then, they can receive the forms and give receipts for the same. [Thereafter, BLOs should give all such received forms to the designated officers sitting in the polling station, if they are different from BLOs]. Designated </a:t>
            </a:r>
            <a:r>
              <a:rPr lang="en-IN" dirty="0" smtClean="0"/>
              <a:t>Officers </a:t>
            </a:r>
            <a:r>
              <a:rPr lang="en-IN" dirty="0"/>
              <a:t>will include them in Forms 9,10,11 and 11A  and take further necessary action.  </a:t>
            </a:r>
          </a:p>
          <a:p>
            <a:endParaRPr lang="en-IN" dirty="0"/>
          </a:p>
          <a:p>
            <a:pPr marL="0" indent="0">
              <a:buNone/>
            </a:pPr>
            <a:r>
              <a:rPr lang="en-IN" b="1" dirty="0" smtClean="0">
                <a:solidFill>
                  <a:srgbClr val="CCFF33"/>
                </a:solidFill>
              </a:rPr>
              <a:t>Q. What type of preliminary checking a BLO should do at the receiving time?</a:t>
            </a:r>
          </a:p>
          <a:p>
            <a:pPr algn="just"/>
            <a:r>
              <a:rPr lang="en-IN" dirty="0" smtClean="0"/>
              <a:t>He should see that all important column are duly filled, particularly declaration part in Form 6 relating to previous address, where applicable, and the it is signed/thumb impression in case illiterate.  He should also check that photo is affixed at appropriate box wherever provided by the applicant. Also check that supporting documents for address proof, age proof etc. are provided.</a:t>
            </a:r>
          </a:p>
          <a:p>
            <a:endParaRPr lang="en-IN" dirty="0"/>
          </a:p>
        </p:txBody>
      </p:sp>
    </p:spTree>
    <p:extLst>
      <p:ext uri="{BB962C8B-B14F-4D97-AF65-F5344CB8AC3E}">
        <p14:creationId xmlns:p14="http://schemas.microsoft.com/office/powerpoint/2010/main" val="24660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FAQs ON ROLL REVISION</a:t>
            </a:r>
            <a:endParaRPr lang="en-IN" dirty="0"/>
          </a:p>
        </p:txBody>
      </p:sp>
      <p:sp>
        <p:nvSpPr>
          <p:cNvPr id="3" name="Content Placeholder 2"/>
          <p:cNvSpPr>
            <a:spLocks noGrp="1"/>
          </p:cNvSpPr>
          <p:nvPr>
            <p:ph idx="1"/>
          </p:nvPr>
        </p:nvSpPr>
        <p:spPr/>
        <p:txBody>
          <a:bodyPr/>
          <a:lstStyle/>
          <a:p>
            <a:pPr marL="0" indent="0">
              <a:buNone/>
            </a:pPr>
            <a:r>
              <a:rPr lang="en-IN" sz="2400" b="1" dirty="0" smtClean="0">
                <a:solidFill>
                  <a:srgbClr val="CCFF33"/>
                </a:solidFill>
              </a:rPr>
              <a:t>Q. During </a:t>
            </a:r>
            <a:r>
              <a:rPr lang="en-IN" sz="2400" b="1" dirty="0">
                <a:solidFill>
                  <a:srgbClr val="CCFF33"/>
                </a:solidFill>
              </a:rPr>
              <a:t>verification at the time of revision, should BLOs receive and accept Forms 6, 7 etc.?</a:t>
            </a:r>
          </a:p>
          <a:p>
            <a:pPr algn="just"/>
            <a:r>
              <a:rPr lang="en-IN" sz="2400" dirty="0"/>
              <a:t>BLO is a verifying official only. During revision, he can receive the forms on being notified as a designated officer, but has no power to decide on their acceptance or rejection. He should verify the particulars given in the form and mention the facts. It is for ERO/AERO to take a decision , in the light of BLOs report. </a:t>
            </a:r>
          </a:p>
          <a:p>
            <a:endParaRPr lang="en-IN" sz="2400" dirty="0"/>
          </a:p>
          <a:p>
            <a:pPr marL="0" indent="0">
              <a:buNone/>
            </a:pPr>
            <a:r>
              <a:rPr lang="en-IN" sz="2400" b="1" dirty="0" smtClean="0">
                <a:solidFill>
                  <a:srgbClr val="CCFF33"/>
                </a:solidFill>
              </a:rPr>
              <a:t>Q. Whether </a:t>
            </a:r>
            <a:r>
              <a:rPr lang="en-IN" sz="2400" b="1" dirty="0">
                <a:solidFill>
                  <a:srgbClr val="CCFF33"/>
                </a:solidFill>
              </a:rPr>
              <a:t>the BLO can receive the Forms during continuous updating </a:t>
            </a:r>
            <a:r>
              <a:rPr lang="en-IN" sz="2400" b="1" dirty="0" smtClean="0">
                <a:solidFill>
                  <a:srgbClr val="CCFF33"/>
                </a:solidFill>
              </a:rPr>
              <a:t>period?</a:t>
            </a:r>
            <a:endParaRPr lang="en-IN" sz="2400" b="1" dirty="0">
              <a:solidFill>
                <a:srgbClr val="CCFF33"/>
              </a:solidFill>
            </a:endParaRPr>
          </a:p>
          <a:p>
            <a:pPr algn="just"/>
            <a:r>
              <a:rPr lang="en-IN" sz="2400" dirty="0"/>
              <a:t>Yes, the Commission has permitted for this. But after receiving he should , in turn, hand over to EROs office for further necessary actions.	</a:t>
            </a:r>
            <a:endParaRPr lang="en-IN" dirty="0"/>
          </a:p>
        </p:txBody>
      </p:sp>
    </p:spTree>
    <p:extLst>
      <p:ext uri="{BB962C8B-B14F-4D97-AF65-F5344CB8AC3E}">
        <p14:creationId xmlns:p14="http://schemas.microsoft.com/office/powerpoint/2010/main" val="40195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RECAPITULATE</a:t>
            </a:r>
            <a:endParaRPr lang="en-IN" b="1" dirty="0"/>
          </a:p>
        </p:txBody>
      </p:sp>
      <p:sp>
        <p:nvSpPr>
          <p:cNvPr id="3" name="Content Placeholder 2"/>
          <p:cNvSpPr>
            <a:spLocks noGrp="1"/>
          </p:cNvSpPr>
          <p:nvPr>
            <p:ph idx="1"/>
          </p:nvPr>
        </p:nvSpPr>
        <p:spPr>
          <a:xfrm>
            <a:off x="1108364" y="1473200"/>
            <a:ext cx="10335491" cy="4851400"/>
          </a:xfrm>
        </p:spPr>
        <p:txBody>
          <a:bodyPr/>
          <a:lstStyle/>
          <a:p>
            <a:r>
              <a:rPr lang="en-IN" b="1" dirty="0" smtClean="0"/>
              <a:t>BLO register and checklist,</a:t>
            </a:r>
          </a:p>
          <a:p>
            <a:r>
              <a:rPr lang="en-IN" b="1" dirty="0" smtClean="0"/>
              <a:t>Health analysis of the electoral roll,</a:t>
            </a:r>
          </a:p>
          <a:p>
            <a:r>
              <a:rPr lang="en-IN" b="1" dirty="0" smtClean="0"/>
              <a:t>Error/problems identification,</a:t>
            </a:r>
          </a:p>
          <a:p>
            <a:r>
              <a:rPr lang="en-IN" b="1" dirty="0" smtClean="0"/>
              <a:t>Strategy formulation, </a:t>
            </a:r>
          </a:p>
          <a:p>
            <a:r>
              <a:rPr lang="en-IN" b="1" dirty="0" smtClean="0"/>
              <a:t>Gram </a:t>
            </a:r>
            <a:r>
              <a:rPr lang="en-IN" b="1" dirty="0"/>
              <a:t>S</a:t>
            </a:r>
            <a:r>
              <a:rPr lang="en-IN" b="1" dirty="0" smtClean="0"/>
              <a:t>abha and BLA,</a:t>
            </a:r>
          </a:p>
          <a:p>
            <a:r>
              <a:rPr lang="en-IN" b="1" dirty="0" smtClean="0"/>
              <a:t>National </a:t>
            </a:r>
            <a:r>
              <a:rPr lang="en-IN" b="1" dirty="0"/>
              <a:t>V</a:t>
            </a:r>
            <a:r>
              <a:rPr lang="en-IN" b="1" dirty="0" smtClean="0"/>
              <a:t>oters Day,</a:t>
            </a:r>
          </a:p>
          <a:p>
            <a:r>
              <a:rPr lang="en-IN" b="1" dirty="0" smtClean="0"/>
              <a:t>Voters Slip,</a:t>
            </a:r>
          </a:p>
          <a:p>
            <a:r>
              <a:rPr lang="en-IN" b="1" dirty="0" smtClean="0"/>
              <a:t>Case Studies and FAQs</a:t>
            </a:r>
            <a:endParaRPr lang="en-IN" b="1" dirty="0"/>
          </a:p>
        </p:txBody>
      </p:sp>
    </p:spTree>
    <p:extLst>
      <p:ext uri="{BB962C8B-B14F-4D97-AF65-F5344CB8AC3E}">
        <p14:creationId xmlns:p14="http://schemas.microsoft.com/office/powerpoint/2010/main" val="5636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1" y="2503794"/>
            <a:ext cx="6217920" cy="1422748"/>
          </a:xfrm>
        </p:spPr>
        <p:txBody>
          <a:bodyPr/>
          <a:lstStyle/>
          <a:p>
            <a:r>
              <a:rPr lang="en-US" sz="6600" b="1" dirty="0">
                <a:latin typeface="Mongolian Baiti" panose="03000500000000000000" pitchFamily="66" charset="0"/>
                <a:cs typeface="Mongolian Baiti" panose="03000500000000000000" pitchFamily="66" charset="0"/>
              </a:rPr>
              <a:t>THANK YOU </a:t>
            </a:r>
            <a:endParaRPr lang="en-IN" dirty="0"/>
          </a:p>
        </p:txBody>
      </p:sp>
      <p:sp>
        <p:nvSpPr>
          <p:cNvPr id="3" name="TextBox 2"/>
          <p:cNvSpPr txBox="1"/>
          <p:nvPr/>
        </p:nvSpPr>
        <p:spPr>
          <a:xfrm>
            <a:off x="887506" y="4491317"/>
            <a:ext cx="7207705" cy="1077218"/>
          </a:xfrm>
          <a:prstGeom prst="rect">
            <a:avLst/>
          </a:prstGeom>
          <a:noFill/>
        </p:spPr>
        <p:txBody>
          <a:bodyPr wrap="square" rtlCol="0">
            <a:spAutoFit/>
          </a:bodyPr>
          <a:lstStyle/>
          <a:p>
            <a:r>
              <a:rPr lang="en-US" sz="1600" i="1" dirty="0"/>
              <a:t>Disclaimer:</a:t>
            </a:r>
            <a:r>
              <a:rPr lang="en-IN" sz="1600" i="1" dirty="0"/>
              <a:t/>
            </a:r>
            <a:br>
              <a:rPr lang="en-IN" sz="1600" i="1" dirty="0"/>
            </a:br>
            <a:r>
              <a:rPr lang="en-US" sz="1600" i="1" dirty="0"/>
              <a:t>This training material is for use in training of election officials. It should not be referred as guidelines of ECI. In case of any variance in this training material and ECI guidelines/ rules/ laws, the ECI guidelines/ rules/ laws shall prevail.</a:t>
            </a:r>
            <a:endParaRPr lang="en-IN" sz="1600" i="1" dirty="0"/>
          </a:p>
        </p:txBody>
      </p:sp>
    </p:spTree>
    <p:extLst>
      <p:ext uri="{BB962C8B-B14F-4D97-AF65-F5344CB8AC3E}">
        <p14:creationId xmlns:p14="http://schemas.microsoft.com/office/powerpoint/2010/main" val="42816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3" y="771418"/>
            <a:ext cx="10972800" cy="789940"/>
          </a:xfrm>
        </p:spPr>
        <p:txBody>
          <a:bodyPr/>
          <a:lstStyle/>
          <a:p>
            <a:r>
              <a:rPr lang="en-IN" sz="4400" dirty="0" smtClean="0"/>
              <a:t>IMPORTANCE of </a:t>
            </a:r>
            <a:r>
              <a:rPr lang="en-IN" sz="4400" b="1" dirty="0" smtClean="0"/>
              <a:t>BLO</a:t>
            </a:r>
            <a:br>
              <a:rPr lang="en-IN" sz="4400" b="1" dirty="0" smtClean="0"/>
            </a:br>
            <a:r>
              <a:rPr lang="en-IN" sz="3600" dirty="0" smtClean="0"/>
              <a:t>in the Revision Exercise (1)</a:t>
            </a:r>
            <a:endParaRPr lang="en-IN" sz="3600" dirty="0"/>
          </a:p>
        </p:txBody>
      </p:sp>
      <p:sp>
        <p:nvSpPr>
          <p:cNvPr id="3" name="Content Placeholder 2"/>
          <p:cNvSpPr>
            <a:spLocks noGrp="1"/>
          </p:cNvSpPr>
          <p:nvPr>
            <p:ph idx="1"/>
          </p:nvPr>
        </p:nvSpPr>
        <p:spPr>
          <a:xfrm>
            <a:off x="609600" y="2341247"/>
            <a:ext cx="10972800" cy="5527963"/>
          </a:xfrm>
        </p:spPr>
        <p:txBody>
          <a:bodyPr>
            <a:noAutofit/>
          </a:bodyPr>
          <a:lstStyle/>
          <a:p>
            <a:pPr algn="just"/>
            <a:r>
              <a:rPr lang="en-IN" sz="2400" dirty="0" smtClean="0"/>
              <a:t>BLO r</a:t>
            </a:r>
            <a:r>
              <a:rPr lang="en-IN" sz="2400" dirty="0" smtClean="0">
                <a:solidFill>
                  <a:srgbClr val="CCFF33"/>
                </a:solidFill>
              </a:rPr>
              <a:t>epresents the ECI and steers the entire process at the cutting-edge, on the ground. </a:t>
            </a:r>
          </a:p>
          <a:p>
            <a:pPr algn="just"/>
            <a:r>
              <a:rPr lang="en-IN" sz="2400" dirty="0" smtClean="0"/>
              <a:t>S/he is </a:t>
            </a:r>
            <a:r>
              <a:rPr lang="en-IN" sz="2400" dirty="0" smtClean="0">
                <a:solidFill>
                  <a:srgbClr val="CCFF33"/>
                </a:solidFill>
              </a:rPr>
              <a:t>front face </a:t>
            </a:r>
            <a:r>
              <a:rPr lang="en-IN" sz="2400" dirty="0" smtClean="0"/>
              <a:t>of the election machinery, </a:t>
            </a:r>
            <a:r>
              <a:rPr lang="en-IN" sz="2400" dirty="0" smtClean="0">
                <a:solidFill>
                  <a:srgbClr val="CCFF33"/>
                </a:solidFill>
              </a:rPr>
              <a:t>who </a:t>
            </a:r>
            <a:r>
              <a:rPr lang="en-IN" sz="2400" dirty="0">
                <a:solidFill>
                  <a:srgbClr val="CCFF33"/>
                </a:solidFill>
              </a:rPr>
              <a:t>interacts </a:t>
            </a:r>
            <a:r>
              <a:rPr lang="en-IN" sz="2400" dirty="0" smtClean="0"/>
              <a:t>with eligible </a:t>
            </a:r>
            <a:r>
              <a:rPr lang="en-IN" sz="2400" dirty="0"/>
              <a:t>citizens </a:t>
            </a:r>
            <a:r>
              <a:rPr lang="en-IN" sz="2400" dirty="0" smtClean="0"/>
              <a:t>and</a:t>
            </a:r>
            <a:r>
              <a:rPr lang="en-IN" sz="2400" dirty="0" smtClean="0">
                <a:solidFill>
                  <a:srgbClr val="CCFF33"/>
                </a:solidFill>
              </a:rPr>
              <a:t> facilitates</a:t>
            </a:r>
            <a:r>
              <a:rPr lang="en-IN" sz="2400" dirty="0" smtClean="0"/>
              <a:t> their registration.</a:t>
            </a:r>
            <a:r>
              <a:rPr lang="en-IN" sz="2400" dirty="0"/>
              <a:t> </a:t>
            </a:r>
          </a:p>
          <a:p>
            <a:pPr algn="just"/>
            <a:r>
              <a:rPr lang="en-IN" sz="2400" dirty="0" smtClean="0"/>
              <a:t>S/he plays </a:t>
            </a:r>
            <a:r>
              <a:rPr lang="en-IN" sz="2400" dirty="0"/>
              <a:t>a </a:t>
            </a:r>
            <a:r>
              <a:rPr lang="en-IN" sz="2400" dirty="0">
                <a:solidFill>
                  <a:srgbClr val="CCFF33"/>
                </a:solidFill>
              </a:rPr>
              <a:t>pivotal role </a:t>
            </a:r>
            <a:r>
              <a:rPr lang="en-IN" sz="2400" dirty="0"/>
              <a:t>in </a:t>
            </a:r>
            <a:r>
              <a:rPr lang="en-IN" sz="2400" dirty="0" smtClean="0"/>
              <a:t>collecting </a:t>
            </a:r>
            <a:r>
              <a:rPr lang="en-IN" sz="2400" dirty="0"/>
              <a:t>actual field information </a:t>
            </a:r>
            <a:r>
              <a:rPr lang="en-IN" sz="2400" dirty="0" smtClean="0"/>
              <a:t>relating to </a:t>
            </a:r>
            <a:r>
              <a:rPr lang="en-IN" sz="2400" dirty="0"/>
              <a:t>the polling area assigned to </a:t>
            </a:r>
            <a:r>
              <a:rPr lang="en-IN" sz="2400" dirty="0" smtClean="0"/>
              <a:t>him for updating and cleaning the roll.</a:t>
            </a:r>
          </a:p>
          <a:p>
            <a:pPr algn="just"/>
            <a:r>
              <a:rPr lang="en-IN" sz="2400" dirty="0" smtClean="0"/>
              <a:t>S/he carries out extremely important tasks like collection of photos</a:t>
            </a:r>
            <a:r>
              <a:rPr lang="en-IN" sz="2400" dirty="0"/>
              <a:t> </a:t>
            </a:r>
            <a:r>
              <a:rPr lang="en-IN" sz="2400" dirty="0" smtClean="0"/>
              <a:t>and forms, field verification of claims and objections, distribution of EPICs etc.</a:t>
            </a:r>
          </a:p>
          <a:p>
            <a:pPr marL="0" indent="0" algn="ctr">
              <a:lnSpc>
                <a:spcPct val="100000"/>
              </a:lnSpc>
              <a:buNone/>
            </a:pPr>
            <a:endParaRPr lang="en-IN" sz="1800" dirty="0" smtClean="0"/>
          </a:p>
          <a:p>
            <a:pPr marL="0" indent="0" algn="ctr">
              <a:lnSpc>
                <a:spcPct val="100000"/>
              </a:lnSpc>
              <a:buNone/>
            </a:pPr>
            <a:r>
              <a:rPr lang="en-IN" sz="1800" dirty="0" smtClean="0"/>
              <a:t>Positive </a:t>
            </a:r>
            <a:r>
              <a:rPr lang="en-IN" sz="1800" dirty="0"/>
              <a:t>outcome of BLOs’ initiative is </a:t>
            </a:r>
            <a:r>
              <a:rPr lang="en-IN" sz="1800" dirty="0" smtClean="0"/>
              <a:t>often seen </a:t>
            </a:r>
            <a:r>
              <a:rPr lang="en-IN" sz="1800" dirty="0"/>
              <a:t>in </a:t>
            </a:r>
            <a:r>
              <a:rPr lang="en-IN" sz="1800" dirty="0" smtClean="0"/>
              <a:t>higher voter turnout.</a:t>
            </a:r>
            <a:endParaRPr lang="en-IN" sz="1600" dirty="0" smtClean="0"/>
          </a:p>
          <a:p>
            <a:pPr marL="0" indent="0">
              <a:buNone/>
            </a:pPr>
            <a:endParaRPr lang="en-IN" sz="1800" dirty="0"/>
          </a:p>
        </p:txBody>
      </p:sp>
    </p:spTree>
    <p:extLst>
      <p:ext uri="{BB962C8B-B14F-4D97-AF65-F5344CB8AC3E}">
        <p14:creationId xmlns:p14="http://schemas.microsoft.com/office/powerpoint/2010/main" val="35227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7118"/>
            <a:ext cx="10972800" cy="789940"/>
          </a:xfrm>
        </p:spPr>
        <p:txBody>
          <a:bodyPr/>
          <a:lstStyle/>
          <a:p>
            <a:r>
              <a:rPr lang="en-IN" sz="4400" dirty="0" smtClean="0"/>
              <a:t>IMPORTANCE of </a:t>
            </a:r>
            <a:r>
              <a:rPr lang="en-IN" sz="4400" b="1" dirty="0" smtClean="0"/>
              <a:t>BLO</a:t>
            </a:r>
            <a:br>
              <a:rPr lang="en-IN" sz="4400" b="1" dirty="0" smtClean="0"/>
            </a:br>
            <a:r>
              <a:rPr lang="en-IN" sz="3600" dirty="0" smtClean="0"/>
              <a:t>in the Revision Exercise  (2)</a:t>
            </a:r>
            <a:endParaRPr lang="en-IN" sz="3600" dirty="0"/>
          </a:p>
        </p:txBody>
      </p:sp>
      <p:sp>
        <p:nvSpPr>
          <p:cNvPr id="3" name="Content Placeholder 2"/>
          <p:cNvSpPr>
            <a:spLocks noGrp="1"/>
          </p:cNvSpPr>
          <p:nvPr>
            <p:ph idx="1"/>
          </p:nvPr>
        </p:nvSpPr>
        <p:spPr>
          <a:xfrm>
            <a:off x="628650" y="1922147"/>
            <a:ext cx="10972800" cy="5527963"/>
          </a:xfrm>
        </p:spPr>
        <p:txBody>
          <a:bodyPr>
            <a:noAutofit/>
          </a:bodyPr>
          <a:lstStyle/>
          <a:p>
            <a:pPr algn="just"/>
            <a:r>
              <a:rPr lang="en-IN" sz="2800" dirty="0" smtClean="0"/>
              <a:t>BLO is at the cutting edge in the </a:t>
            </a:r>
            <a:r>
              <a:rPr lang="en-IN" sz="2800" dirty="0"/>
              <a:t>line of accountability </a:t>
            </a:r>
            <a:r>
              <a:rPr lang="en-IN" sz="2800" dirty="0" smtClean="0"/>
              <a:t>for </a:t>
            </a:r>
            <a:r>
              <a:rPr lang="en-IN" sz="2800" dirty="0"/>
              <a:t>an </a:t>
            </a:r>
            <a:r>
              <a:rPr lang="en-IN" sz="2800" dirty="0">
                <a:solidFill>
                  <a:srgbClr val="CCFF33"/>
                </a:solidFill>
              </a:rPr>
              <a:t>error-free </a:t>
            </a:r>
            <a:r>
              <a:rPr lang="en-IN" sz="2800" dirty="0" smtClean="0">
                <a:solidFill>
                  <a:srgbClr val="CCFF33"/>
                </a:solidFill>
              </a:rPr>
              <a:t>roll </a:t>
            </a:r>
            <a:r>
              <a:rPr lang="en-IN" sz="2800" dirty="0" smtClean="0"/>
              <a:t>in his part area.</a:t>
            </a:r>
            <a:endParaRPr lang="en-IN" sz="2800" dirty="0"/>
          </a:p>
          <a:p>
            <a:pPr algn="just"/>
            <a:r>
              <a:rPr lang="en-IN" sz="2800" dirty="0" smtClean="0"/>
              <a:t>BLO’s friendly and helpful approach would go a long way in </a:t>
            </a:r>
            <a:r>
              <a:rPr lang="en-IN" sz="2800" dirty="0" smtClean="0">
                <a:solidFill>
                  <a:srgbClr val="CCFF33"/>
                </a:solidFill>
              </a:rPr>
              <a:t>boosting confidence of voters</a:t>
            </a:r>
            <a:r>
              <a:rPr lang="en-IN" sz="2800" dirty="0" smtClean="0"/>
              <a:t> in the electoral process.</a:t>
            </a:r>
          </a:p>
          <a:p>
            <a:pPr algn="just"/>
            <a:r>
              <a:rPr lang="en-US" sz="2800" dirty="0" smtClean="0"/>
              <a:t>BLO </a:t>
            </a:r>
            <a:r>
              <a:rPr lang="en-US" sz="2800" dirty="0">
                <a:solidFill>
                  <a:srgbClr val="CCFF33"/>
                </a:solidFill>
              </a:rPr>
              <a:t>forms a significant bridge between ECI &amp; the larger public</a:t>
            </a:r>
            <a:r>
              <a:rPr lang="en-US" sz="2800" dirty="0"/>
              <a:t>, hence, </a:t>
            </a:r>
            <a:r>
              <a:rPr lang="en-US" sz="2800" dirty="0" smtClean="0"/>
              <a:t>s/he is </a:t>
            </a:r>
            <a:r>
              <a:rPr lang="en-US" sz="2800" dirty="0"/>
              <a:t>the </a:t>
            </a:r>
            <a:r>
              <a:rPr lang="en-US" sz="2800" dirty="0">
                <a:solidFill>
                  <a:srgbClr val="CCFF33"/>
                </a:solidFill>
              </a:rPr>
              <a:t>face of the Commission</a:t>
            </a:r>
            <a:r>
              <a:rPr lang="en-US" sz="2800" dirty="0"/>
              <a:t> to the common </a:t>
            </a:r>
            <a:r>
              <a:rPr lang="en-US" sz="2800" dirty="0" smtClean="0"/>
              <a:t>man.</a:t>
            </a:r>
            <a:endParaRPr lang="en-US" sz="2800" b="1" dirty="0" smtClean="0">
              <a:solidFill>
                <a:srgbClr val="CCFF33"/>
              </a:solidFill>
            </a:endParaRPr>
          </a:p>
          <a:p>
            <a:pPr marL="0" indent="0" algn="ctr">
              <a:buNone/>
            </a:pPr>
            <a:endParaRPr lang="en-US" sz="100" b="1" dirty="0" smtClean="0">
              <a:solidFill>
                <a:srgbClr val="CCFF33"/>
              </a:solidFill>
            </a:endParaRPr>
          </a:p>
          <a:p>
            <a:pPr marL="0" indent="0" algn="ctr">
              <a:buNone/>
            </a:pPr>
            <a:endParaRPr lang="en-US" sz="100" b="1" dirty="0">
              <a:solidFill>
                <a:srgbClr val="CCFF33"/>
              </a:solidFill>
            </a:endParaRPr>
          </a:p>
          <a:p>
            <a:pPr marL="0" indent="0" algn="ctr">
              <a:lnSpc>
                <a:spcPct val="100000"/>
              </a:lnSpc>
              <a:buNone/>
            </a:pPr>
            <a:r>
              <a:rPr lang="en-US" sz="2400" b="1" i="1" dirty="0" smtClean="0"/>
              <a:t>People may never need to approach the ECI, the CEO or the DEO for roll related matters if their BLO is doing good work. </a:t>
            </a:r>
          </a:p>
          <a:p>
            <a:pPr marL="0" indent="0" algn="ctr">
              <a:lnSpc>
                <a:spcPct val="100000"/>
              </a:lnSpc>
              <a:buNone/>
            </a:pPr>
            <a:r>
              <a:rPr lang="en-US" sz="2400" b="1" i="1" dirty="0" smtClean="0"/>
              <a:t>The BLO substitutes for them all when s/he works well</a:t>
            </a:r>
            <a:r>
              <a:rPr lang="en-US" sz="2000" i="1" dirty="0" smtClean="0"/>
              <a:t>.</a:t>
            </a:r>
          </a:p>
        </p:txBody>
      </p:sp>
    </p:spTree>
    <p:extLst>
      <p:ext uri="{BB962C8B-B14F-4D97-AF65-F5344CB8AC3E}">
        <p14:creationId xmlns:p14="http://schemas.microsoft.com/office/powerpoint/2010/main" val="38952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7" y="2509062"/>
            <a:ext cx="7804596" cy="2050059"/>
          </a:xfrm>
        </p:spPr>
        <p:txBody>
          <a:bodyPr/>
          <a:lstStyle/>
          <a:p>
            <a:r>
              <a:rPr lang="en-IN" b="1" dirty="0" smtClean="0"/>
              <a:t>STRUCTURE OF E-ROLL - </a:t>
            </a:r>
            <a:r>
              <a:rPr lang="en-ZW" b="1" dirty="0" smtClean="0">
                <a:cs typeface="Calibri" pitchFamily="34" charset="0"/>
              </a:rPr>
              <a:t>KNOW THE COMPONENTS</a:t>
            </a:r>
            <a:endParaRPr lang="en-IN" dirty="0"/>
          </a:p>
        </p:txBody>
      </p:sp>
    </p:spTree>
    <p:extLst>
      <p:ext uri="{BB962C8B-B14F-4D97-AF65-F5344CB8AC3E}">
        <p14:creationId xmlns:p14="http://schemas.microsoft.com/office/powerpoint/2010/main" val="41494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814410"/>
          </a:xfrm>
        </p:spPr>
        <p:txBody>
          <a:bodyPr/>
          <a:lstStyle/>
          <a:p>
            <a:r>
              <a:rPr lang="en-IN" sz="4800" dirty="0" smtClean="0"/>
              <a:t>ELECTORAL ROLL</a:t>
            </a:r>
            <a:endParaRPr lang="en-IN" sz="4800" dirty="0"/>
          </a:p>
        </p:txBody>
      </p:sp>
      <p:sp>
        <p:nvSpPr>
          <p:cNvPr id="3" name="Content Placeholder 2"/>
          <p:cNvSpPr>
            <a:spLocks noGrp="1"/>
          </p:cNvSpPr>
          <p:nvPr>
            <p:ph idx="1"/>
          </p:nvPr>
        </p:nvSpPr>
        <p:spPr>
          <a:xfrm>
            <a:off x="609600" y="1181100"/>
            <a:ext cx="10972800" cy="5143500"/>
          </a:xfrm>
        </p:spPr>
        <p:txBody>
          <a:bodyPr/>
          <a:lstStyle/>
          <a:p>
            <a:pPr marL="342900" indent="-342900" algn="just">
              <a:buFont typeface="Arial" panose="020B0604020202020204" pitchFamily="34" charset="0"/>
              <a:buChar char="•"/>
            </a:pPr>
            <a:r>
              <a:rPr lang="en-IN" sz="2200" dirty="0"/>
              <a:t>Every constituency </a:t>
            </a:r>
            <a:r>
              <a:rPr lang="en-IN" sz="2200" dirty="0" smtClean="0"/>
              <a:t>E-Roll </a:t>
            </a:r>
            <a:r>
              <a:rPr lang="en-IN" sz="2200" dirty="0"/>
              <a:t>is divided into a number of parts. In each part there are more than one section. A section defines a clearly identifiable area/locality within that polling station area. </a:t>
            </a:r>
          </a:p>
          <a:p>
            <a:pPr marL="342900" indent="-342900" algn="just">
              <a:buFont typeface="Arial" panose="020B0604020202020204" pitchFamily="34" charset="0"/>
              <a:buChar char="•"/>
            </a:pPr>
            <a:r>
              <a:rPr lang="en-IN" sz="2200" dirty="0" smtClean="0"/>
              <a:t>Text roll </a:t>
            </a:r>
            <a:r>
              <a:rPr lang="en-IN" sz="2200" dirty="0"/>
              <a:t>is </a:t>
            </a:r>
            <a:r>
              <a:rPr lang="en-IN" sz="2200" dirty="0" smtClean="0"/>
              <a:t>then </a:t>
            </a:r>
            <a:r>
              <a:rPr lang="en-IN" sz="2200" dirty="0"/>
              <a:t>converted into photo electoral roll. </a:t>
            </a:r>
            <a:endParaRPr lang="en-IN" sz="2200" dirty="0" smtClean="0"/>
          </a:p>
          <a:p>
            <a:pPr marL="342900" indent="-342900" algn="just">
              <a:buFont typeface="Arial" panose="020B0604020202020204" pitchFamily="34" charset="0"/>
              <a:buChar char="•"/>
            </a:pPr>
            <a:endParaRPr lang="en-IN" sz="2200" dirty="0"/>
          </a:p>
          <a:p>
            <a:endParaRPr lang="en-IN" dirty="0"/>
          </a:p>
        </p:txBody>
      </p:sp>
      <p:sp>
        <p:nvSpPr>
          <p:cNvPr id="4" name="Text Box 10"/>
          <p:cNvSpPr txBox="1">
            <a:spLocks noChangeArrowheads="1"/>
          </p:cNvSpPr>
          <p:nvPr/>
        </p:nvSpPr>
        <p:spPr bwMode="auto">
          <a:xfrm>
            <a:off x="3306561" y="2732362"/>
            <a:ext cx="1763713" cy="411960"/>
          </a:xfrm>
          <a:prstGeom prst="rect">
            <a:avLst/>
          </a:prstGeom>
          <a:noFill/>
          <a:ln w="9525">
            <a:noFill/>
            <a:round/>
            <a:headEnd/>
            <a:tailEnd/>
          </a:ln>
        </p:spPr>
        <p:txBody>
          <a:bodyPr lIns="99207" tIns="51588" rIns="99207" bIns="51588">
            <a:spAutoFit/>
          </a:bodyPr>
          <a:lstStyle/>
          <a:p>
            <a:pPr algn="ctr" defTabSz="503238">
              <a:spcBef>
                <a:spcPts val="1238"/>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2000" b="1" i="1" dirty="0">
                <a:cs typeface="Arial" charset="0"/>
              </a:rPr>
              <a:t>Text Roll</a:t>
            </a:r>
          </a:p>
        </p:txBody>
      </p:sp>
      <p:sp>
        <p:nvSpPr>
          <p:cNvPr id="5" name="Text Box 11"/>
          <p:cNvSpPr txBox="1">
            <a:spLocks noChangeArrowheads="1"/>
          </p:cNvSpPr>
          <p:nvPr/>
        </p:nvSpPr>
        <p:spPr bwMode="auto">
          <a:xfrm>
            <a:off x="6585373" y="2732362"/>
            <a:ext cx="2857500" cy="411960"/>
          </a:xfrm>
          <a:prstGeom prst="rect">
            <a:avLst/>
          </a:prstGeom>
          <a:noFill/>
          <a:ln w="9525">
            <a:noFill/>
            <a:round/>
            <a:headEnd/>
            <a:tailEnd/>
          </a:ln>
        </p:spPr>
        <p:txBody>
          <a:bodyPr lIns="99207" tIns="51588" rIns="99207" bIns="51588">
            <a:spAutoFit/>
          </a:bodyPr>
          <a:lstStyle/>
          <a:p>
            <a:pPr algn="ctr" defTabSz="503238">
              <a:spcBef>
                <a:spcPts val="1238"/>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2000" b="1" i="1" dirty="0">
                <a:cs typeface="Arial" charset="0"/>
              </a:rPr>
              <a:t>Photo Electoral  Roll</a:t>
            </a:r>
          </a:p>
        </p:txBody>
      </p:sp>
      <p:grpSp>
        <p:nvGrpSpPr>
          <p:cNvPr id="6" name="Group 5"/>
          <p:cNvGrpSpPr>
            <a:grpSpLocks/>
          </p:cNvGrpSpPr>
          <p:nvPr/>
        </p:nvGrpSpPr>
        <p:grpSpPr bwMode="auto">
          <a:xfrm>
            <a:off x="2499519" y="3219717"/>
            <a:ext cx="7192962" cy="3104883"/>
            <a:chOff x="881" y="1776"/>
            <a:chExt cx="4110" cy="2303"/>
          </a:xfrm>
        </p:grpSpPr>
        <p:grpSp>
          <p:nvGrpSpPr>
            <p:cNvPr id="7" name="Group 6"/>
            <p:cNvGrpSpPr>
              <a:grpSpLocks/>
            </p:cNvGrpSpPr>
            <p:nvPr/>
          </p:nvGrpSpPr>
          <p:grpSpPr bwMode="auto">
            <a:xfrm>
              <a:off x="3072" y="1776"/>
              <a:ext cx="1919" cy="2303"/>
              <a:chOff x="3072" y="1776"/>
              <a:chExt cx="1919" cy="2303"/>
            </a:xfrm>
          </p:grpSpPr>
          <p:pic>
            <p:nvPicPr>
              <p:cNvPr id="9" name="Picture 7"/>
              <p:cNvPicPr>
                <a:picLocks noChangeAspect="1" noChangeArrowheads="1"/>
              </p:cNvPicPr>
              <p:nvPr/>
            </p:nvPicPr>
            <p:blipFill>
              <a:blip r:embed="rId2" cstate="print"/>
              <a:srcRect/>
              <a:stretch>
                <a:fillRect/>
              </a:stretch>
            </p:blipFill>
            <p:spPr bwMode="auto">
              <a:xfrm>
                <a:off x="3072" y="1776"/>
                <a:ext cx="1920" cy="2304"/>
              </a:xfrm>
              <a:prstGeom prst="rect">
                <a:avLst/>
              </a:prstGeom>
              <a:noFill/>
              <a:ln w="19080">
                <a:solidFill>
                  <a:srgbClr val="990033"/>
                </a:solidFill>
                <a:round/>
                <a:headEnd/>
                <a:tailEnd/>
              </a:ln>
            </p:spPr>
          </p:pic>
          <p:sp>
            <p:nvSpPr>
              <p:cNvPr id="10" name="Text Box 8"/>
              <p:cNvSpPr txBox="1">
                <a:spLocks noChangeArrowheads="1"/>
              </p:cNvSpPr>
              <p:nvPr/>
            </p:nvSpPr>
            <p:spPr bwMode="auto">
              <a:xfrm>
                <a:off x="3072" y="1776"/>
                <a:ext cx="1920" cy="2304"/>
              </a:xfrm>
              <a:prstGeom prst="rect">
                <a:avLst/>
              </a:prstGeom>
              <a:noFill/>
              <a:ln w="19080">
                <a:solidFill>
                  <a:srgbClr val="990033"/>
                </a:solidFill>
                <a:round/>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pic>
          <p:nvPicPr>
            <p:cNvPr id="8" name="Picture 9"/>
            <p:cNvPicPr>
              <a:picLocks noChangeAspect="1" noChangeArrowheads="1"/>
            </p:cNvPicPr>
            <p:nvPr/>
          </p:nvPicPr>
          <p:blipFill>
            <a:blip r:embed="rId3" cstate="print"/>
            <a:srcRect/>
            <a:stretch>
              <a:fillRect/>
            </a:stretch>
          </p:blipFill>
          <p:spPr bwMode="auto">
            <a:xfrm>
              <a:off x="881" y="1776"/>
              <a:ext cx="1807" cy="2304"/>
            </a:xfrm>
            <a:prstGeom prst="rect">
              <a:avLst/>
            </a:prstGeom>
            <a:noFill/>
            <a:ln w="28440">
              <a:solidFill>
                <a:srgbClr val="990033"/>
              </a:solidFill>
              <a:round/>
              <a:headEnd/>
              <a:tailEnd/>
            </a:ln>
          </p:spPr>
        </p:pic>
      </p:grpSp>
    </p:spTree>
    <p:extLst>
      <p:ext uri="{BB962C8B-B14F-4D97-AF65-F5344CB8AC3E}">
        <p14:creationId xmlns:p14="http://schemas.microsoft.com/office/powerpoint/2010/main" val="3604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51760"/>
            <a:ext cx="3657600" cy="1108871"/>
          </a:xfrm>
        </p:spPr>
        <p:txBody>
          <a:bodyPr/>
          <a:lstStyle/>
          <a:p>
            <a:r>
              <a:rPr lang="en-IN" sz="5400" b="1" dirty="0" smtClean="0">
                <a:solidFill>
                  <a:schemeClr val="tx1"/>
                </a:solidFill>
              </a:rPr>
              <a:t>CONTENTS</a:t>
            </a:r>
            <a:endParaRPr lang="en-IN" sz="5400" b="1" dirty="0">
              <a:solidFill>
                <a:schemeClr val="tx1"/>
              </a:solidFill>
            </a:endParaRPr>
          </a:p>
        </p:txBody>
      </p:sp>
      <p:sp>
        <p:nvSpPr>
          <p:cNvPr id="3" name="Content Placeholder 2"/>
          <p:cNvSpPr>
            <a:spLocks noGrp="1"/>
          </p:cNvSpPr>
          <p:nvPr>
            <p:ph idx="1"/>
          </p:nvPr>
        </p:nvSpPr>
        <p:spPr>
          <a:xfrm>
            <a:off x="5241701" y="207818"/>
            <a:ext cx="6697013" cy="6650181"/>
          </a:xfrm>
        </p:spPr>
        <p:txBody>
          <a:bodyPr>
            <a:normAutofit fontScale="77500" lnSpcReduction="20000"/>
          </a:bodyPr>
          <a:lstStyle/>
          <a:p>
            <a:pPr marL="0" indent="0">
              <a:buNone/>
            </a:pPr>
            <a:r>
              <a:rPr lang="en-IN" sz="2500" dirty="0" smtClean="0"/>
              <a:t>SESSION </a:t>
            </a:r>
            <a:r>
              <a:rPr lang="en-IN" sz="2500" dirty="0" smtClean="0"/>
              <a:t>1 (Slide No. 3 – 59)</a:t>
            </a:r>
            <a:endParaRPr lang="en-IN" sz="2500" dirty="0" smtClean="0"/>
          </a:p>
          <a:p>
            <a:pPr lvl="1"/>
            <a:r>
              <a:rPr lang="en-IN" sz="2500" dirty="0" smtClean="0"/>
              <a:t>Motivation</a:t>
            </a:r>
          </a:p>
          <a:p>
            <a:pPr lvl="1"/>
            <a:r>
              <a:rPr lang="en-IN" sz="2500" dirty="0" smtClean="0"/>
              <a:t>The Importance of Electoral Roll and its Accuracy</a:t>
            </a:r>
          </a:p>
          <a:p>
            <a:pPr lvl="1"/>
            <a:r>
              <a:rPr lang="en-IN" sz="2500" dirty="0" smtClean="0"/>
              <a:t>The Importance </a:t>
            </a:r>
            <a:r>
              <a:rPr lang="en-IN" sz="2500" dirty="0"/>
              <a:t>of </a:t>
            </a:r>
            <a:r>
              <a:rPr lang="en-IN" sz="2500" dirty="0" smtClean="0"/>
              <a:t>SR &amp; of BLOs in it</a:t>
            </a:r>
          </a:p>
          <a:p>
            <a:pPr lvl="1"/>
            <a:r>
              <a:rPr lang="en-IN" sz="2500" dirty="0" smtClean="0"/>
              <a:t>Map Making </a:t>
            </a:r>
          </a:p>
          <a:p>
            <a:pPr marL="0" indent="0">
              <a:buNone/>
            </a:pPr>
            <a:r>
              <a:rPr lang="en-IN" sz="2500" dirty="0" smtClean="0"/>
              <a:t>SESSION </a:t>
            </a:r>
            <a:r>
              <a:rPr lang="en-IN" sz="2500" dirty="0" smtClean="0"/>
              <a:t>2 (Slide No. </a:t>
            </a:r>
            <a:r>
              <a:rPr lang="en-IN" sz="2500" dirty="0" smtClean="0"/>
              <a:t>60 – 94)</a:t>
            </a:r>
            <a:endParaRPr lang="en-IN" sz="2500" dirty="0" smtClean="0"/>
          </a:p>
          <a:p>
            <a:pPr lvl="1"/>
            <a:r>
              <a:rPr lang="en-IN" sz="2500" dirty="0" smtClean="0"/>
              <a:t>Inclusion and Facilitation </a:t>
            </a:r>
          </a:p>
          <a:p>
            <a:pPr lvl="1"/>
            <a:r>
              <a:rPr lang="en-IN" sz="2500" dirty="0" smtClean="0"/>
              <a:t>Forms and their Mock Filling</a:t>
            </a:r>
          </a:p>
          <a:p>
            <a:pPr lvl="1"/>
            <a:r>
              <a:rPr lang="en-IN" sz="2500" dirty="0" smtClean="0"/>
              <a:t>BLO Kit </a:t>
            </a:r>
          </a:p>
          <a:p>
            <a:pPr lvl="1"/>
            <a:r>
              <a:rPr lang="en-IN" sz="2500" dirty="0" smtClean="0"/>
              <a:t>Verification of E-Rolls</a:t>
            </a:r>
          </a:p>
          <a:p>
            <a:pPr marL="274320" lvl="1" indent="0">
              <a:buNone/>
            </a:pPr>
            <a:r>
              <a:rPr lang="en-IN" sz="2500" i="1" dirty="0" smtClean="0"/>
              <a:t>[Lunch]</a:t>
            </a:r>
          </a:p>
          <a:p>
            <a:pPr marL="0" indent="0">
              <a:buNone/>
            </a:pPr>
            <a:r>
              <a:rPr lang="en-IN" sz="2500" dirty="0" smtClean="0"/>
              <a:t>SESSION </a:t>
            </a:r>
            <a:r>
              <a:rPr lang="en-IN" sz="2500" dirty="0" smtClean="0"/>
              <a:t>3 (Slide No. 95 – 157)</a:t>
            </a:r>
            <a:endParaRPr lang="en-IN" sz="2500" dirty="0" smtClean="0"/>
          </a:p>
          <a:p>
            <a:pPr lvl="1"/>
            <a:r>
              <a:rPr lang="en-IN" sz="2500" dirty="0" smtClean="0"/>
              <a:t>Importance of Procedural and Legal Discipline </a:t>
            </a:r>
          </a:p>
          <a:p>
            <a:pPr lvl="1"/>
            <a:r>
              <a:rPr lang="en-IN" sz="2500" dirty="0"/>
              <a:t>Health Analysis of </a:t>
            </a:r>
            <a:r>
              <a:rPr lang="en-IN" sz="2500" dirty="0" smtClean="0"/>
              <a:t>E-Roll </a:t>
            </a:r>
            <a:r>
              <a:rPr lang="en-IN" sz="2500" dirty="0"/>
              <a:t>at the Booth </a:t>
            </a:r>
            <a:r>
              <a:rPr lang="en-IN" sz="2500" dirty="0" smtClean="0"/>
              <a:t>Level</a:t>
            </a:r>
          </a:p>
          <a:p>
            <a:pPr lvl="1"/>
            <a:r>
              <a:rPr lang="en-IN" sz="2500" dirty="0" smtClean="0"/>
              <a:t>Error/Problem Identification </a:t>
            </a:r>
          </a:p>
          <a:p>
            <a:pPr lvl="1"/>
            <a:r>
              <a:rPr lang="en-IN" sz="2500" dirty="0" smtClean="0"/>
              <a:t>Strategy Formulation </a:t>
            </a:r>
          </a:p>
          <a:p>
            <a:pPr lvl="1"/>
            <a:r>
              <a:rPr lang="en-IN" sz="2500" dirty="0" smtClean="0"/>
              <a:t>Case Studies, FAQs, </a:t>
            </a:r>
          </a:p>
          <a:p>
            <a:pPr lvl="1"/>
            <a:r>
              <a:rPr lang="en-IN" sz="2500" dirty="0" smtClean="0"/>
              <a:t>End of Training Evaluation </a:t>
            </a:r>
          </a:p>
          <a:p>
            <a:endParaRPr lang="en-IN" dirty="0"/>
          </a:p>
        </p:txBody>
      </p:sp>
    </p:spTree>
    <p:extLst>
      <p:ext uri="{BB962C8B-B14F-4D97-AF65-F5344CB8AC3E}">
        <p14:creationId xmlns:p14="http://schemas.microsoft.com/office/powerpoint/2010/main" val="178050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15" y="1"/>
            <a:ext cx="7697272" cy="1017430"/>
          </a:xfrm>
        </p:spPr>
        <p:txBody>
          <a:bodyPr/>
          <a:lstStyle/>
          <a:p>
            <a:r>
              <a:rPr lang="en-IN" sz="5400" dirty="0" smtClean="0">
                <a:solidFill>
                  <a:schemeClr val="tx1"/>
                </a:solidFill>
              </a:rPr>
              <a:t>COMPONENTS</a:t>
            </a:r>
            <a:endParaRPr lang="en-IN" sz="5400" dirty="0">
              <a:solidFill>
                <a:schemeClr val="tx1"/>
              </a:solidFill>
            </a:endParaRPr>
          </a:p>
        </p:txBody>
      </p:sp>
      <p:sp>
        <p:nvSpPr>
          <p:cNvPr id="4" name="Text Placeholder 3"/>
          <p:cNvSpPr>
            <a:spLocks noGrp="1"/>
          </p:cNvSpPr>
          <p:nvPr>
            <p:ph type="body" sz="half" idx="2"/>
          </p:nvPr>
        </p:nvSpPr>
        <p:spPr>
          <a:xfrm>
            <a:off x="772732" y="1583470"/>
            <a:ext cx="3793696" cy="4838602"/>
          </a:xfrm>
        </p:spPr>
        <p:txBody>
          <a:bodyPr/>
          <a:lstStyle/>
          <a:p>
            <a:pPr algn="ctr"/>
            <a:r>
              <a:rPr lang="en-IN" sz="2400" b="1" dirty="0" smtClean="0"/>
              <a:t>AC Title Page</a:t>
            </a:r>
          </a:p>
          <a:p>
            <a:pPr algn="ctr"/>
            <a:endParaRPr lang="en-IN" sz="1200" dirty="0" smtClean="0"/>
          </a:p>
          <a:p>
            <a:r>
              <a:rPr lang="en-IN" sz="2200" dirty="0" smtClean="0"/>
              <a:t>The </a:t>
            </a:r>
            <a:r>
              <a:rPr lang="en-IN" sz="2200" dirty="0"/>
              <a:t>AC Title page </a:t>
            </a:r>
            <a:r>
              <a:rPr lang="en-IN" sz="2200" dirty="0" smtClean="0"/>
              <a:t>has:</a:t>
            </a:r>
          </a:p>
          <a:p>
            <a:endParaRPr lang="en-IN" sz="1050" dirty="0"/>
          </a:p>
          <a:p>
            <a:pPr marL="342900" indent="-342900" algn="just">
              <a:buFont typeface="Arial" panose="020B0604020202020204" pitchFamily="34" charset="0"/>
              <a:buChar char="•"/>
            </a:pPr>
            <a:r>
              <a:rPr lang="en-IN" sz="2200" dirty="0" smtClean="0"/>
              <a:t>Details </a:t>
            </a:r>
            <a:r>
              <a:rPr lang="en-IN" sz="2200" dirty="0"/>
              <a:t>of the concerned Assembly </a:t>
            </a:r>
            <a:r>
              <a:rPr lang="en-IN" sz="2200" dirty="0" smtClean="0"/>
              <a:t>constituency,</a:t>
            </a:r>
          </a:p>
          <a:p>
            <a:endParaRPr lang="en-IN" sz="1600" dirty="0"/>
          </a:p>
          <a:p>
            <a:pPr marL="342900" indent="-342900" algn="just">
              <a:buFont typeface="Arial" panose="020B0604020202020204" pitchFamily="34" charset="0"/>
              <a:buChar char="•"/>
            </a:pPr>
            <a:r>
              <a:rPr lang="en-IN" sz="2200" dirty="0"/>
              <a:t>Clearly demarcated Nazari map of that assembly constituency on the back of the title </a:t>
            </a:r>
            <a:r>
              <a:rPr lang="en-IN" sz="2200" dirty="0" smtClean="0"/>
              <a:t>page,</a:t>
            </a:r>
            <a:endParaRPr lang="en-IN" sz="2200" dirty="0"/>
          </a:p>
          <a:p>
            <a:endParaRPr lang="en-IN" dirty="0"/>
          </a:p>
        </p:txBody>
      </p:sp>
      <p:grpSp>
        <p:nvGrpSpPr>
          <p:cNvPr id="5" name="Group 5"/>
          <p:cNvGrpSpPr>
            <a:grpSpLocks/>
          </p:cNvGrpSpPr>
          <p:nvPr/>
        </p:nvGrpSpPr>
        <p:grpSpPr bwMode="auto">
          <a:xfrm>
            <a:off x="5029200" y="613634"/>
            <a:ext cx="6417742" cy="5808438"/>
            <a:chOff x="1545" y="691"/>
            <a:chExt cx="3897" cy="3197"/>
          </a:xfrm>
        </p:grpSpPr>
        <p:pic>
          <p:nvPicPr>
            <p:cNvPr id="6" name="Picture 6"/>
            <p:cNvPicPr>
              <a:picLocks noChangeAspect="1" noChangeArrowheads="1"/>
            </p:cNvPicPr>
            <p:nvPr/>
          </p:nvPicPr>
          <p:blipFill>
            <a:blip r:embed="rId2" cstate="print"/>
            <a:srcRect/>
            <a:stretch>
              <a:fillRect/>
            </a:stretch>
          </p:blipFill>
          <p:spPr bwMode="auto">
            <a:xfrm>
              <a:off x="3024" y="1344"/>
              <a:ext cx="2304" cy="2544"/>
            </a:xfrm>
            <a:prstGeom prst="rect">
              <a:avLst/>
            </a:prstGeom>
            <a:noFill/>
            <a:ln w="28440">
              <a:solidFill>
                <a:srgbClr val="990033"/>
              </a:solidFill>
              <a:miter lim="800000"/>
              <a:headEnd/>
              <a:tailEnd/>
            </a:ln>
          </p:spPr>
        </p:pic>
        <p:sp>
          <p:nvSpPr>
            <p:cNvPr id="7" name="Rectangle 7"/>
            <p:cNvSpPr>
              <a:spLocks noChangeArrowheads="1"/>
            </p:cNvSpPr>
            <p:nvPr/>
          </p:nvSpPr>
          <p:spPr bwMode="auto">
            <a:xfrm>
              <a:off x="3906" y="691"/>
              <a:ext cx="1536" cy="432"/>
            </a:xfrm>
            <a:prstGeom prst="rect">
              <a:avLst/>
            </a:prstGeom>
            <a:solidFill>
              <a:srgbClr val="FFFFFF"/>
            </a:solidFill>
            <a:ln w="9360">
              <a:solidFill>
                <a:srgbClr val="990033"/>
              </a:solidFill>
              <a:miter lim="800000"/>
              <a:headEnd/>
              <a:tailEnd/>
            </a:ln>
          </p:spPr>
          <p:txBody>
            <a:bodyPr wrap="none" lIns="99207" tIns="51588" rIns="99207" bIns="51588" anchor="ct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b="1">
                  <a:solidFill>
                    <a:srgbClr val="000000"/>
                  </a:solidFill>
                  <a:cs typeface="Arial" charset="0"/>
                </a:rPr>
                <a:t>Assembly Constituency of</a:t>
              </a:r>
            </a:p>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b="1">
                  <a:solidFill>
                    <a:srgbClr val="000000"/>
                  </a:solidFill>
                  <a:cs typeface="Arial" charset="0"/>
                </a:rPr>
                <a:t> the  State of Meghalaya</a:t>
              </a:r>
            </a:p>
          </p:txBody>
        </p:sp>
        <p:grpSp>
          <p:nvGrpSpPr>
            <p:cNvPr id="8" name="Group 8"/>
            <p:cNvGrpSpPr>
              <a:grpSpLocks/>
            </p:cNvGrpSpPr>
            <p:nvPr/>
          </p:nvGrpSpPr>
          <p:grpSpPr bwMode="auto">
            <a:xfrm>
              <a:off x="1545" y="2939"/>
              <a:ext cx="1527" cy="383"/>
              <a:chOff x="1545" y="2939"/>
              <a:chExt cx="1527" cy="383"/>
            </a:xfrm>
          </p:grpSpPr>
          <p:sp>
            <p:nvSpPr>
              <p:cNvPr id="10" name="Text Box 9"/>
              <p:cNvSpPr txBox="1">
                <a:spLocks noChangeArrowheads="1"/>
              </p:cNvSpPr>
              <p:nvPr/>
            </p:nvSpPr>
            <p:spPr bwMode="auto">
              <a:xfrm>
                <a:off x="1545" y="2939"/>
                <a:ext cx="1248" cy="383"/>
              </a:xfrm>
              <a:prstGeom prst="rect">
                <a:avLst/>
              </a:prstGeom>
              <a:solidFill>
                <a:srgbClr val="FFFFFF"/>
              </a:solidFill>
              <a:ln w="19080">
                <a:solidFill>
                  <a:srgbClr val="990033"/>
                </a:solidFill>
                <a:miter lim="800000"/>
                <a:headEnd/>
                <a:tailEnd/>
              </a:ln>
            </p:spPr>
            <p:txBody>
              <a:bodyPr lIns="99207" tIns="51588" rIns="99207" bIns="51588">
                <a:spAutoFit/>
              </a:bodyPr>
              <a:lstStyle/>
              <a:p>
                <a:pPr defTabSz="503238">
                  <a:spcBef>
                    <a:spcPts val="1100"/>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800" b="1">
                    <a:solidFill>
                      <a:srgbClr val="000000"/>
                    </a:solidFill>
                    <a:cs typeface="Arial" charset="0"/>
                  </a:rPr>
                  <a:t>Details of the </a:t>
                </a:r>
                <a:r>
                  <a:rPr lang="en-US" sz="1500" b="1">
                    <a:solidFill>
                      <a:srgbClr val="000000"/>
                    </a:solidFill>
                    <a:cs typeface="Arial" charset="0"/>
                  </a:rPr>
                  <a:t>parts</a:t>
                </a:r>
                <a:r>
                  <a:rPr lang="en-US" sz="1800" b="1">
                    <a:solidFill>
                      <a:srgbClr val="000000"/>
                    </a:solidFill>
                    <a:cs typeface="Arial" charset="0"/>
                  </a:rPr>
                  <a:t> of the AC</a:t>
                </a:r>
              </a:p>
            </p:txBody>
          </p:sp>
          <p:sp>
            <p:nvSpPr>
              <p:cNvPr id="11" name="Line 10"/>
              <p:cNvSpPr>
                <a:spLocks noChangeShapeType="1"/>
              </p:cNvSpPr>
              <p:nvPr/>
            </p:nvSpPr>
            <p:spPr bwMode="auto">
              <a:xfrm flipV="1">
                <a:off x="2793" y="3131"/>
                <a:ext cx="279" cy="9"/>
              </a:xfrm>
              <a:prstGeom prst="line">
                <a:avLst/>
              </a:prstGeom>
              <a:noFill/>
              <a:ln w="19080">
                <a:solidFill>
                  <a:srgbClr val="990033"/>
                </a:solidFill>
                <a:miter lim="800000"/>
                <a:headEnd/>
                <a:tailEnd type="triangle" w="med" len="med"/>
              </a:ln>
            </p:spPr>
            <p:txBody>
              <a:bodyPr/>
              <a:lstStyle/>
              <a:p>
                <a:endParaRPr lang="en-ZW"/>
              </a:p>
            </p:txBody>
          </p:sp>
        </p:grpSp>
        <p:sp>
          <p:nvSpPr>
            <p:cNvPr id="9" name="Line 11"/>
            <p:cNvSpPr>
              <a:spLocks noChangeShapeType="1"/>
            </p:cNvSpPr>
            <p:nvPr/>
          </p:nvSpPr>
          <p:spPr bwMode="auto">
            <a:xfrm flipH="1">
              <a:off x="4527" y="1123"/>
              <a:ext cx="294" cy="317"/>
            </a:xfrm>
            <a:prstGeom prst="line">
              <a:avLst/>
            </a:prstGeom>
            <a:noFill/>
            <a:ln w="9360">
              <a:solidFill>
                <a:srgbClr val="990033"/>
              </a:solidFill>
              <a:miter lim="800000"/>
              <a:headEnd/>
              <a:tailEnd type="triangle" w="med" len="med"/>
            </a:ln>
          </p:spPr>
          <p:txBody>
            <a:bodyPr/>
            <a:lstStyle/>
            <a:p>
              <a:endParaRPr lang="en-ZW"/>
            </a:p>
          </p:txBody>
        </p:sp>
      </p:grpSp>
    </p:spTree>
    <p:extLst>
      <p:ext uri="{BB962C8B-B14F-4D97-AF65-F5344CB8AC3E}">
        <p14:creationId xmlns:p14="http://schemas.microsoft.com/office/powerpoint/2010/main" val="16223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681" y="0"/>
            <a:ext cx="5009882" cy="953037"/>
          </a:xfrm>
        </p:spPr>
        <p:txBody>
          <a:bodyPr/>
          <a:lstStyle/>
          <a:p>
            <a:r>
              <a:rPr lang="en-IN" sz="5400" dirty="0" smtClean="0">
                <a:solidFill>
                  <a:schemeClr val="tx1"/>
                </a:solidFill>
              </a:rPr>
              <a:t>COMPONENTS</a:t>
            </a:r>
            <a:endParaRPr lang="en-IN" sz="5400" dirty="0">
              <a:solidFill>
                <a:schemeClr val="tx1"/>
              </a:solidFill>
            </a:endParaRPr>
          </a:p>
        </p:txBody>
      </p:sp>
      <p:sp>
        <p:nvSpPr>
          <p:cNvPr id="37" name="Text Placeholder 3"/>
          <p:cNvSpPr>
            <a:spLocks noGrp="1"/>
          </p:cNvSpPr>
          <p:nvPr>
            <p:ph type="body" sz="half" idx="2"/>
          </p:nvPr>
        </p:nvSpPr>
        <p:spPr>
          <a:xfrm>
            <a:off x="609600" y="1481070"/>
            <a:ext cx="3898006" cy="4691130"/>
          </a:xfrm>
        </p:spPr>
        <p:txBody>
          <a:bodyPr/>
          <a:lstStyle/>
          <a:p>
            <a:pPr marL="747713" indent="-439738" algn="ctr" defTabSz="503238">
              <a:spcAft>
                <a:spcPts val="1575"/>
              </a:spcAft>
              <a:buClr>
                <a:srgbClr val="000000"/>
              </a:buClr>
              <a:buSzPct val="100000"/>
              <a:tabLst>
                <a:tab pos="749300" algn="l"/>
                <a:tab pos="1252538" algn="l"/>
                <a:tab pos="1757363" algn="l"/>
                <a:tab pos="2260600" algn="l"/>
                <a:tab pos="2765425" algn="l"/>
                <a:tab pos="3268663" algn="l"/>
                <a:tab pos="3773488" algn="l"/>
                <a:tab pos="4276725" algn="l"/>
                <a:tab pos="4779963" algn="l"/>
                <a:tab pos="5284788" algn="l"/>
                <a:tab pos="5788025" algn="l"/>
                <a:tab pos="6292850" algn="l"/>
                <a:tab pos="6796088" algn="l"/>
                <a:tab pos="7300913" algn="l"/>
                <a:tab pos="7804150" algn="l"/>
                <a:tab pos="8308975" algn="l"/>
                <a:tab pos="8812213" algn="l"/>
                <a:tab pos="9317038" algn="l"/>
                <a:tab pos="9820275" algn="l"/>
                <a:tab pos="10325100" algn="l"/>
                <a:tab pos="10828338" algn="l"/>
              </a:tabLst>
            </a:pPr>
            <a:r>
              <a:rPr lang="en-US" sz="2200" b="1" dirty="0">
                <a:cs typeface="Arial" charset="0"/>
              </a:rPr>
              <a:t>Part Header Page </a:t>
            </a:r>
            <a:endParaRPr lang="en-US" sz="2200" b="1" dirty="0" smtClean="0">
              <a:cs typeface="Arial" charset="0"/>
            </a:endParaRPr>
          </a:p>
          <a:p>
            <a:pPr marL="747713" indent="-439738" defTabSz="503238">
              <a:spcAft>
                <a:spcPts val="1575"/>
              </a:spcAft>
              <a:buClr>
                <a:srgbClr val="000000"/>
              </a:buClr>
              <a:buSzPct val="100000"/>
              <a:tabLst>
                <a:tab pos="749300" algn="l"/>
                <a:tab pos="1252538" algn="l"/>
                <a:tab pos="1757363" algn="l"/>
                <a:tab pos="2260600" algn="l"/>
                <a:tab pos="2765425" algn="l"/>
                <a:tab pos="3268663" algn="l"/>
                <a:tab pos="3773488" algn="l"/>
                <a:tab pos="4276725" algn="l"/>
                <a:tab pos="4779963" algn="l"/>
                <a:tab pos="5284788" algn="l"/>
                <a:tab pos="5788025" algn="l"/>
                <a:tab pos="6292850" algn="l"/>
                <a:tab pos="6796088" algn="l"/>
                <a:tab pos="7300913" algn="l"/>
                <a:tab pos="7804150" algn="l"/>
                <a:tab pos="8308975" algn="l"/>
                <a:tab pos="8812213" algn="l"/>
                <a:tab pos="9317038" algn="l"/>
                <a:tab pos="9820275" algn="l"/>
                <a:tab pos="10325100" algn="l"/>
                <a:tab pos="10828338" algn="l"/>
              </a:tabLst>
            </a:pPr>
            <a:r>
              <a:rPr lang="en-US" sz="2200" dirty="0" smtClean="0">
                <a:cs typeface="Arial" charset="0"/>
              </a:rPr>
              <a:t>Header </a:t>
            </a:r>
            <a:r>
              <a:rPr lang="en-US" sz="2200" dirty="0">
                <a:cs typeface="Arial" charset="0"/>
              </a:rPr>
              <a:t>page has:</a:t>
            </a:r>
          </a:p>
          <a:p>
            <a:pPr marL="342900" indent="-342900">
              <a:buFont typeface="Arial" panose="020B0604020202020204" pitchFamily="34" charset="0"/>
              <a:buChar char="•"/>
            </a:pPr>
            <a:r>
              <a:rPr lang="en-IN" sz="2200" dirty="0"/>
              <a:t>details of the concerned part area</a:t>
            </a:r>
            <a:r>
              <a:rPr lang="en-IN" sz="2200" dirty="0" smtClean="0"/>
              <a:t>.</a:t>
            </a:r>
          </a:p>
          <a:p>
            <a:endParaRPr lang="en-IN" sz="1200" dirty="0"/>
          </a:p>
          <a:p>
            <a:pPr marL="342900" indent="-342900">
              <a:buFont typeface="Arial" panose="020B0604020202020204" pitchFamily="34" charset="0"/>
              <a:buChar char="•"/>
            </a:pPr>
            <a:r>
              <a:rPr lang="en-IN" sz="2200" dirty="0"/>
              <a:t>clearly demarcated Nazari map of that part area on the back of it.</a:t>
            </a:r>
          </a:p>
          <a:p>
            <a:endParaRPr lang="en-IN" dirty="0"/>
          </a:p>
        </p:txBody>
      </p:sp>
      <p:grpSp>
        <p:nvGrpSpPr>
          <p:cNvPr id="24" name="Group 4"/>
          <p:cNvGrpSpPr>
            <a:grpSpLocks/>
          </p:cNvGrpSpPr>
          <p:nvPr/>
        </p:nvGrpSpPr>
        <p:grpSpPr bwMode="auto">
          <a:xfrm>
            <a:off x="5001491" y="615284"/>
            <a:ext cx="6238009" cy="5794375"/>
            <a:chOff x="1470" y="720"/>
            <a:chExt cx="3809" cy="3312"/>
          </a:xfrm>
        </p:grpSpPr>
        <p:pic>
          <p:nvPicPr>
            <p:cNvPr id="25" name="Picture 5"/>
            <p:cNvPicPr>
              <a:picLocks noChangeAspect="1" noChangeArrowheads="1"/>
            </p:cNvPicPr>
            <p:nvPr/>
          </p:nvPicPr>
          <p:blipFill>
            <a:blip r:embed="rId2" cstate="print"/>
            <a:srcRect/>
            <a:stretch>
              <a:fillRect/>
            </a:stretch>
          </p:blipFill>
          <p:spPr bwMode="auto">
            <a:xfrm>
              <a:off x="2917" y="1392"/>
              <a:ext cx="2337" cy="2640"/>
            </a:xfrm>
            <a:prstGeom prst="rect">
              <a:avLst/>
            </a:prstGeom>
            <a:noFill/>
            <a:ln w="28440">
              <a:solidFill>
                <a:srgbClr val="990033"/>
              </a:solidFill>
              <a:miter lim="800000"/>
              <a:headEnd/>
              <a:tailEnd/>
            </a:ln>
          </p:spPr>
        </p:pic>
        <p:grpSp>
          <p:nvGrpSpPr>
            <p:cNvPr id="26" name="Group 6"/>
            <p:cNvGrpSpPr>
              <a:grpSpLocks/>
            </p:cNvGrpSpPr>
            <p:nvPr/>
          </p:nvGrpSpPr>
          <p:grpSpPr bwMode="auto">
            <a:xfrm>
              <a:off x="1470" y="2381"/>
              <a:ext cx="1602" cy="331"/>
              <a:chOff x="1470" y="2381"/>
              <a:chExt cx="1602" cy="331"/>
            </a:xfrm>
          </p:grpSpPr>
          <p:sp>
            <p:nvSpPr>
              <p:cNvPr id="30" name="Text Box 7"/>
              <p:cNvSpPr txBox="1">
                <a:spLocks noChangeArrowheads="1"/>
              </p:cNvSpPr>
              <p:nvPr/>
            </p:nvSpPr>
            <p:spPr bwMode="auto">
              <a:xfrm>
                <a:off x="1470" y="2381"/>
                <a:ext cx="1248" cy="331"/>
              </a:xfrm>
              <a:prstGeom prst="rect">
                <a:avLst/>
              </a:prstGeom>
              <a:solidFill>
                <a:srgbClr val="FFFFFF"/>
              </a:solidFill>
              <a:ln w="19080">
                <a:solidFill>
                  <a:srgbClr val="990033"/>
                </a:solidFill>
                <a:miter lim="800000"/>
                <a:headEnd/>
                <a:tailEnd/>
              </a:ln>
            </p:spPr>
            <p:txBody>
              <a:bodyPr lIns="99207" tIns="51588" rIns="99207" bIns="51588">
                <a:spAutoFit/>
              </a:bodyPr>
              <a:lstStyle/>
              <a:p>
                <a:pPr defTabSz="503238" fontAlgn="base">
                  <a:spcBef>
                    <a:spcPts val="963"/>
                  </a:spcBef>
                  <a:spcAft>
                    <a:spcPct val="0"/>
                  </a:spcAft>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b="1" dirty="0">
                    <a:solidFill>
                      <a:srgbClr val="000000"/>
                    </a:solidFill>
                    <a:latin typeface="Arial" charset="0"/>
                    <a:ea typeface="Arial Unicode MS" pitchFamily="34" charset="-128"/>
                    <a:cs typeface="Arial" charset="0"/>
                  </a:rPr>
                  <a:t>Details of the sections of the part</a:t>
                </a:r>
              </a:p>
            </p:txBody>
          </p:sp>
          <p:sp>
            <p:nvSpPr>
              <p:cNvPr id="31" name="Line 8"/>
              <p:cNvSpPr>
                <a:spLocks noChangeShapeType="1"/>
              </p:cNvSpPr>
              <p:nvPr/>
            </p:nvSpPr>
            <p:spPr bwMode="auto">
              <a:xfrm flipV="1">
                <a:off x="2718" y="2545"/>
                <a:ext cx="354" cy="9"/>
              </a:xfrm>
              <a:prstGeom prst="line">
                <a:avLst/>
              </a:prstGeom>
              <a:noFill/>
              <a:ln w="19080">
                <a:solidFill>
                  <a:srgbClr val="990033"/>
                </a:solidFill>
                <a:miter lim="800000"/>
                <a:headEnd/>
                <a:tailEnd type="triangle" w="med" len="med"/>
              </a:ln>
            </p:spPr>
            <p:txBody>
              <a:bodyPr/>
              <a:lstStyle/>
              <a:p>
                <a:pPr defTabSz="457200" fontAlgn="base">
                  <a:spcBef>
                    <a:spcPct val="0"/>
                  </a:spcBef>
                  <a:spcAft>
                    <a:spcPct val="0"/>
                  </a:spcAft>
                </a:pPr>
                <a:endParaRPr lang="en-ZW" sz="3200">
                  <a:solidFill>
                    <a:prstClr val="white"/>
                  </a:solidFill>
                  <a:latin typeface="Arial" charset="0"/>
                  <a:ea typeface="Arial Unicode MS" pitchFamily="34" charset="-128"/>
                  <a:cs typeface="Arial Unicode MS" pitchFamily="34" charset="-128"/>
                </a:endParaRPr>
              </a:p>
            </p:txBody>
          </p:sp>
        </p:grpSp>
        <p:grpSp>
          <p:nvGrpSpPr>
            <p:cNvPr id="27" name="Group 9"/>
            <p:cNvGrpSpPr>
              <a:grpSpLocks/>
            </p:cNvGrpSpPr>
            <p:nvPr/>
          </p:nvGrpSpPr>
          <p:grpSpPr bwMode="auto">
            <a:xfrm>
              <a:off x="3984" y="720"/>
              <a:ext cx="1295" cy="767"/>
              <a:chOff x="3984" y="720"/>
              <a:chExt cx="1295" cy="767"/>
            </a:xfrm>
          </p:grpSpPr>
          <p:sp>
            <p:nvSpPr>
              <p:cNvPr id="28" name="Rectangle 10"/>
              <p:cNvSpPr>
                <a:spLocks noChangeArrowheads="1"/>
              </p:cNvSpPr>
              <p:nvPr/>
            </p:nvSpPr>
            <p:spPr bwMode="auto">
              <a:xfrm>
                <a:off x="3984" y="720"/>
                <a:ext cx="1296" cy="325"/>
              </a:xfrm>
              <a:prstGeom prst="rect">
                <a:avLst/>
              </a:prstGeom>
              <a:solidFill>
                <a:srgbClr val="FFFFFF"/>
              </a:solidFill>
              <a:ln w="19080">
                <a:solidFill>
                  <a:srgbClr val="990033"/>
                </a:solidFill>
                <a:miter lim="800000"/>
                <a:headEnd/>
                <a:tailEnd/>
              </a:ln>
            </p:spPr>
            <p:txBody>
              <a:bodyPr wrap="none" lIns="99207" tIns="51588" rIns="99207" bIns="51588" anchor="ctr"/>
              <a:lstStyle/>
              <a:p>
                <a:pPr algn="ctr" defTabSz="503238" fontAlgn="base">
                  <a:spcBef>
                    <a:spcPct val="0"/>
                  </a:spcBef>
                  <a:spcAft>
                    <a:spcPct val="0"/>
                  </a:spcAft>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b="1">
                    <a:solidFill>
                      <a:srgbClr val="000000"/>
                    </a:solidFill>
                    <a:latin typeface="Arial" charset="0"/>
                    <a:ea typeface="Arial Unicode MS" pitchFamily="34" charset="-128"/>
                    <a:cs typeface="Arial" charset="0"/>
                  </a:rPr>
                  <a:t>Part Areas of</a:t>
                </a:r>
              </a:p>
              <a:p>
                <a:pPr algn="ctr" defTabSz="503238" fontAlgn="base">
                  <a:spcBef>
                    <a:spcPct val="0"/>
                  </a:spcBef>
                  <a:spcAft>
                    <a:spcPct val="0"/>
                  </a:spcAft>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b="1">
                    <a:solidFill>
                      <a:srgbClr val="000000"/>
                    </a:solidFill>
                    <a:latin typeface="Arial" charset="0"/>
                    <a:ea typeface="Arial Unicode MS" pitchFamily="34" charset="-128"/>
                    <a:cs typeface="Arial" charset="0"/>
                  </a:rPr>
                  <a:t> the state of Meghalaya</a:t>
                </a:r>
              </a:p>
            </p:txBody>
          </p:sp>
          <p:sp>
            <p:nvSpPr>
              <p:cNvPr id="29" name="Line 11"/>
              <p:cNvSpPr>
                <a:spLocks noChangeShapeType="1"/>
              </p:cNvSpPr>
              <p:nvPr/>
            </p:nvSpPr>
            <p:spPr bwMode="auto">
              <a:xfrm flipH="1">
                <a:off x="4355" y="1056"/>
                <a:ext cx="256" cy="432"/>
              </a:xfrm>
              <a:prstGeom prst="line">
                <a:avLst/>
              </a:prstGeom>
              <a:noFill/>
              <a:ln w="9360">
                <a:solidFill>
                  <a:srgbClr val="990033"/>
                </a:solidFill>
                <a:miter lim="800000"/>
                <a:headEnd/>
                <a:tailEnd type="triangle" w="med" len="med"/>
              </a:ln>
            </p:spPr>
            <p:txBody>
              <a:bodyPr/>
              <a:lstStyle/>
              <a:p>
                <a:pPr defTabSz="457200" fontAlgn="base">
                  <a:spcBef>
                    <a:spcPct val="0"/>
                  </a:spcBef>
                  <a:spcAft>
                    <a:spcPct val="0"/>
                  </a:spcAft>
                </a:pPr>
                <a:endParaRPr lang="en-ZW" sz="3200">
                  <a:solidFill>
                    <a:prstClr val="white"/>
                  </a:solidFill>
                  <a:latin typeface="Arial" charset="0"/>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245887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4602051" cy="894551"/>
          </a:xfrm>
        </p:spPr>
        <p:txBody>
          <a:bodyPr/>
          <a:lstStyle/>
          <a:p>
            <a:r>
              <a:rPr lang="en-IN" sz="5400" dirty="0" smtClean="0">
                <a:solidFill>
                  <a:schemeClr val="tx1"/>
                </a:solidFill>
              </a:rPr>
              <a:t>COMPONENTS</a:t>
            </a:r>
            <a:endParaRPr lang="en-IN" sz="5400" dirty="0">
              <a:solidFill>
                <a:schemeClr val="tx1"/>
              </a:solidFill>
            </a:endParaRPr>
          </a:p>
        </p:txBody>
      </p:sp>
      <p:sp>
        <p:nvSpPr>
          <p:cNvPr id="4" name="Text Placeholder 3"/>
          <p:cNvSpPr>
            <a:spLocks noGrp="1"/>
          </p:cNvSpPr>
          <p:nvPr>
            <p:ph type="body" sz="half" idx="2"/>
          </p:nvPr>
        </p:nvSpPr>
        <p:spPr>
          <a:xfrm>
            <a:off x="758582" y="1164074"/>
            <a:ext cx="3940936" cy="4432674"/>
          </a:xfrm>
        </p:spPr>
        <p:txBody>
          <a:bodyPr>
            <a:noAutofit/>
          </a:bodyPr>
          <a:lstStyle/>
          <a:p>
            <a:r>
              <a:rPr lang="en-IN" sz="2200" b="1" dirty="0"/>
              <a:t>Section pages</a:t>
            </a:r>
          </a:p>
          <a:p>
            <a:r>
              <a:rPr lang="en-IN" sz="2200" dirty="0"/>
              <a:t>This has:</a:t>
            </a:r>
          </a:p>
          <a:p>
            <a:pPr marL="342900" indent="-342900" algn="just">
              <a:buFont typeface="Arial" panose="020B0604020202020204" pitchFamily="34" charset="0"/>
              <a:buChar char="•"/>
            </a:pPr>
            <a:r>
              <a:rPr lang="en-IN" sz="2200" dirty="0"/>
              <a:t>name of the section on the top of the </a:t>
            </a:r>
            <a:r>
              <a:rPr lang="en-IN" sz="2200" dirty="0" smtClean="0"/>
              <a:t>page,</a:t>
            </a:r>
            <a:endParaRPr lang="en-IN" sz="2200" dirty="0"/>
          </a:p>
          <a:p>
            <a:pPr marL="342900" indent="-342900" algn="just">
              <a:buFont typeface="Arial" panose="020B0604020202020204" pitchFamily="34" charset="0"/>
              <a:buChar char="•"/>
            </a:pPr>
            <a:r>
              <a:rPr lang="en-IN" sz="2200" dirty="0"/>
              <a:t>details related to the concerned </a:t>
            </a:r>
            <a:r>
              <a:rPr lang="en-IN" dirty="0" smtClean="0"/>
              <a:t>AC</a:t>
            </a:r>
            <a:r>
              <a:rPr lang="en-IN" sz="2200" dirty="0" smtClean="0"/>
              <a:t>,</a:t>
            </a:r>
            <a:endParaRPr lang="en-IN" sz="2200" dirty="0"/>
          </a:p>
          <a:p>
            <a:pPr marL="342900" indent="-342900" algn="just">
              <a:buFont typeface="Arial" panose="020B0604020202020204" pitchFamily="34" charset="0"/>
              <a:buChar char="•"/>
            </a:pPr>
            <a:r>
              <a:rPr lang="en-IN" sz="2200" dirty="0"/>
              <a:t>list of electors arranged house number wise of every section starting with one and goes </a:t>
            </a:r>
            <a:r>
              <a:rPr lang="en-IN" sz="2200" dirty="0" smtClean="0"/>
              <a:t>horizontally,</a:t>
            </a:r>
            <a:endParaRPr lang="en-IN" sz="2200" dirty="0"/>
          </a:p>
          <a:p>
            <a:pPr marL="342900" indent="-342900" algn="just">
              <a:buFont typeface="Arial" panose="020B0604020202020204" pitchFamily="34" charset="0"/>
              <a:buChar char="•"/>
            </a:pPr>
            <a:r>
              <a:rPr lang="en-IN" sz="2200" dirty="0"/>
              <a:t>details of electors with </a:t>
            </a:r>
            <a:r>
              <a:rPr lang="en-IN" sz="2200" dirty="0" smtClean="0"/>
              <a:t>photo,</a:t>
            </a:r>
            <a:endParaRPr lang="en-IN" sz="2200" dirty="0"/>
          </a:p>
          <a:p>
            <a:pPr marL="342900" indent="-342900" algn="just">
              <a:buFont typeface="Arial" panose="020B0604020202020204" pitchFamily="34" charset="0"/>
              <a:buChar char="•"/>
            </a:pPr>
            <a:r>
              <a:rPr lang="en-IN" dirty="0"/>
              <a:t>e</a:t>
            </a:r>
            <a:r>
              <a:rPr lang="en-IN" sz="2200" dirty="0" smtClean="0"/>
              <a:t>very </a:t>
            </a:r>
            <a:r>
              <a:rPr lang="en-IN" sz="2200" dirty="0"/>
              <a:t>section should begin with a new </a:t>
            </a:r>
            <a:r>
              <a:rPr lang="en-IN" sz="2200" dirty="0" smtClean="0"/>
              <a:t>page.</a:t>
            </a:r>
            <a:endParaRPr lang="en-IN" sz="2200" dirty="0"/>
          </a:p>
        </p:txBody>
      </p:sp>
      <p:grpSp>
        <p:nvGrpSpPr>
          <p:cNvPr id="5" name="Group 4"/>
          <p:cNvGrpSpPr>
            <a:grpSpLocks/>
          </p:cNvGrpSpPr>
          <p:nvPr/>
        </p:nvGrpSpPr>
        <p:grpSpPr bwMode="auto">
          <a:xfrm>
            <a:off x="5396297" y="875363"/>
            <a:ext cx="5784321" cy="5616743"/>
            <a:chOff x="2016" y="912"/>
            <a:chExt cx="3456" cy="3210"/>
          </a:xfrm>
        </p:grpSpPr>
        <p:pic>
          <p:nvPicPr>
            <p:cNvPr id="6" name="Picture 5"/>
            <p:cNvPicPr>
              <a:picLocks noChangeAspect="1" noChangeArrowheads="1"/>
            </p:cNvPicPr>
            <p:nvPr/>
          </p:nvPicPr>
          <p:blipFill>
            <a:blip r:embed="rId2" cstate="print"/>
            <a:srcRect/>
            <a:stretch>
              <a:fillRect/>
            </a:stretch>
          </p:blipFill>
          <p:spPr bwMode="auto">
            <a:xfrm>
              <a:off x="3154" y="1488"/>
              <a:ext cx="2318" cy="2634"/>
            </a:xfrm>
            <a:prstGeom prst="rect">
              <a:avLst/>
            </a:prstGeom>
            <a:noFill/>
            <a:ln w="28440">
              <a:solidFill>
                <a:srgbClr val="990033"/>
              </a:solidFill>
              <a:miter lim="800000"/>
              <a:headEnd/>
              <a:tailEnd/>
            </a:ln>
          </p:spPr>
        </p:pic>
        <p:sp>
          <p:nvSpPr>
            <p:cNvPr id="7" name="Text Box 6"/>
            <p:cNvSpPr txBox="1">
              <a:spLocks noChangeArrowheads="1"/>
            </p:cNvSpPr>
            <p:nvPr/>
          </p:nvSpPr>
          <p:spPr bwMode="auto">
            <a:xfrm>
              <a:off x="3154" y="912"/>
              <a:ext cx="864" cy="330"/>
            </a:xfrm>
            <a:prstGeom prst="rect">
              <a:avLst/>
            </a:prstGeom>
            <a:solidFill>
              <a:srgbClr val="FFFFFF"/>
            </a:solidFill>
            <a:ln w="19080">
              <a:solidFill>
                <a:srgbClr val="990033"/>
              </a:solidFill>
              <a:miter lim="800000"/>
              <a:headEnd/>
              <a:tailEnd/>
            </a:ln>
          </p:spPr>
          <p:txBody>
            <a:bodyPr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Details of the sections</a:t>
              </a:r>
            </a:p>
          </p:txBody>
        </p:sp>
        <p:grpSp>
          <p:nvGrpSpPr>
            <p:cNvPr id="8" name="Group 7"/>
            <p:cNvGrpSpPr>
              <a:grpSpLocks/>
            </p:cNvGrpSpPr>
            <p:nvPr/>
          </p:nvGrpSpPr>
          <p:grpSpPr bwMode="auto">
            <a:xfrm>
              <a:off x="4461" y="912"/>
              <a:ext cx="1011" cy="720"/>
              <a:chOff x="4461" y="912"/>
              <a:chExt cx="1011" cy="720"/>
            </a:xfrm>
          </p:grpSpPr>
          <p:sp>
            <p:nvSpPr>
              <p:cNvPr id="16" name="Text Box 8"/>
              <p:cNvSpPr txBox="1">
                <a:spLocks noChangeArrowheads="1"/>
              </p:cNvSpPr>
              <p:nvPr/>
            </p:nvSpPr>
            <p:spPr bwMode="auto">
              <a:xfrm>
                <a:off x="4514" y="912"/>
                <a:ext cx="958" cy="330"/>
              </a:xfrm>
              <a:prstGeom prst="rect">
                <a:avLst/>
              </a:prstGeom>
              <a:solidFill>
                <a:srgbClr val="FFFFFF"/>
              </a:solidFill>
              <a:ln w="19080">
                <a:solidFill>
                  <a:srgbClr val="990033"/>
                </a:solidFill>
                <a:miter lim="800000"/>
                <a:headEnd/>
                <a:tailEnd/>
              </a:ln>
            </p:spPr>
            <p:txBody>
              <a:bodyPr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Details of the assembly</a:t>
                </a:r>
              </a:p>
            </p:txBody>
          </p:sp>
          <p:sp>
            <p:nvSpPr>
              <p:cNvPr id="17" name="Line 9"/>
              <p:cNvSpPr>
                <a:spLocks noChangeShapeType="1"/>
              </p:cNvSpPr>
              <p:nvPr/>
            </p:nvSpPr>
            <p:spPr bwMode="auto">
              <a:xfrm flipH="1">
                <a:off x="4461" y="1272"/>
                <a:ext cx="460" cy="360"/>
              </a:xfrm>
              <a:prstGeom prst="line">
                <a:avLst/>
              </a:prstGeom>
              <a:noFill/>
              <a:ln w="19080">
                <a:solidFill>
                  <a:srgbClr val="990033"/>
                </a:solidFill>
                <a:miter lim="800000"/>
                <a:headEnd/>
                <a:tailEnd type="triangle" w="med" len="med"/>
              </a:ln>
            </p:spPr>
            <p:txBody>
              <a:bodyPr/>
              <a:lstStyle/>
              <a:p>
                <a:endParaRPr lang="en-ZW"/>
              </a:p>
            </p:txBody>
          </p:sp>
        </p:grpSp>
        <p:grpSp>
          <p:nvGrpSpPr>
            <p:cNvPr id="9" name="Group 10"/>
            <p:cNvGrpSpPr>
              <a:grpSpLocks/>
            </p:cNvGrpSpPr>
            <p:nvPr/>
          </p:nvGrpSpPr>
          <p:grpSpPr bwMode="auto">
            <a:xfrm>
              <a:off x="2016" y="2690"/>
              <a:ext cx="1344" cy="389"/>
              <a:chOff x="2016" y="2690"/>
              <a:chExt cx="1344" cy="389"/>
            </a:xfrm>
          </p:grpSpPr>
          <p:sp>
            <p:nvSpPr>
              <p:cNvPr id="14" name="Text Box 11"/>
              <p:cNvSpPr txBox="1">
                <a:spLocks noChangeArrowheads="1"/>
              </p:cNvSpPr>
              <p:nvPr/>
            </p:nvSpPr>
            <p:spPr bwMode="auto">
              <a:xfrm>
                <a:off x="2016" y="2880"/>
                <a:ext cx="912" cy="199"/>
              </a:xfrm>
              <a:prstGeom prst="rect">
                <a:avLst/>
              </a:prstGeom>
              <a:solidFill>
                <a:srgbClr val="FFFFFF"/>
              </a:solidFill>
              <a:ln w="19080">
                <a:solidFill>
                  <a:srgbClr val="990033"/>
                </a:solidFill>
                <a:miter lim="800000"/>
                <a:headEnd/>
                <a:tailEnd/>
              </a:ln>
            </p:spPr>
            <p:txBody>
              <a:bodyPr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House numbers</a:t>
                </a:r>
              </a:p>
            </p:txBody>
          </p:sp>
          <p:sp>
            <p:nvSpPr>
              <p:cNvPr id="15" name="Line 12"/>
              <p:cNvSpPr>
                <a:spLocks noChangeShapeType="1"/>
              </p:cNvSpPr>
              <p:nvPr/>
            </p:nvSpPr>
            <p:spPr bwMode="auto">
              <a:xfrm flipV="1">
                <a:off x="2928" y="2690"/>
                <a:ext cx="432" cy="289"/>
              </a:xfrm>
              <a:prstGeom prst="line">
                <a:avLst/>
              </a:prstGeom>
              <a:noFill/>
              <a:ln w="19080">
                <a:solidFill>
                  <a:srgbClr val="990033"/>
                </a:solidFill>
                <a:miter lim="800000"/>
                <a:headEnd/>
                <a:tailEnd type="triangle" w="med" len="med"/>
              </a:ln>
            </p:spPr>
            <p:txBody>
              <a:bodyPr/>
              <a:lstStyle/>
              <a:p>
                <a:endParaRPr lang="en-ZW"/>
              </a:p>
            </p:txBody>
          </p:sp>
        </p:grpSp>
        <p:grpSp>
          <p:nvGrpSpPr>
            <p:cNvPr id="10" name="Group 13"/>
            <p:cNvGrpSpPr>
              <a:grpSpLocks/>
            </p:cNvGrpSpPr>
            <p:nvPr/>
          </p:nvGrpSpPr>
          <p:grpSpPr bwMode="auto">
            <a:xfrm>
              <a:off x="2016" y="3354"/>
              <a:ext cx="1344" cy="199"/>
              <a:chOff x="2016" y="3354"/>
              <a:chExt cx="1344" cy="199"/>
            </a:xfrm>
          </p:grpSpPr>
          <p:sp>
            <p:nvSpPr>
              <p:cNvPr id="12" name="Text Box 14"/>
              <p:cNvSpPr txBox="1">
                <a:spLocks noChangeArrowheads="1"/>
              </p:cNvSpPr>
              <p:nvPr/>
            </p:nvSpPr>
            <p:spPr bwMode="auto">
              <a:xfrm>
                <a:off x="2016" y="3354"/>
                <a:ext cx="912" cy="199"/>
              </a:xfrm>
              <a:prstGeom prst="rect">
                <a:avLst/>
              </a:prstGeom>
              <a:solidFill>
                <a:srgbClr val="FFFFFF"/>
              </a:solidFill>
              <a:ln w="19080">
                <a:solidFill>
                  <a:srgbClr val="990033"/>
                </a:solidFill>
                <a:miter lim="800000"/>
                <a:headEnd/>
                <a:tailEnd/>
              </a:ln>
            </p:spPr>
            <p:txBody>
              <a:bodyPr wrap="square"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Electors details</a:t>
                </a:r>
              </a:p>
            </p:txBody>
          </p:sp>
          <p:sp>
            <p:nvSpPr>
              <p:cNvPr id="13" name="Line 15"/>
              <p:cNvSpPr>
                <a:spLocks noChangeShapeType="1"/>
              </p:cNvSpPr>
              <p:nvPr/>
            </p:nvSpPr>
            <p:spPr bwMode="auto">
              <a:xfrm>
                <a:off x="2928" y="3456"/>
                <a:ext cx="432" cy="1"/>
              </a:xfrm>
              <a:prstGeom prst="line">
                <a:avLst/>
              </a:prstGeom>
              <a:noFill/>
              <a:ln w="19080">
                <a:solidFill>
                  <a:srgbClr val="990033"/>
                </a:solidFill>
                <a:miter lim="800000"/>
                <a:headEnd/>
                <a:tailEnd type="triangle" w="med" len="med"/>
              </a:ln>
            </p:spPr>
            <p:txBody>
              <a:bodyPr/>
              <a:lstStyle/>
              <a:p>
                <a:endParaRPr lang="en-ZW"/>
              </a:p>
            </p:txBody>
          </p:sp>
        </p:grpSp>
        <p:sp>
          <p:nvSpPr>
            <p:cNvPr id="11" name="Line 16"/>
            <p:cNvSpPr>
              <a:spLocks noChangeShapeType="1"/>
            </p:cNvSpPr>
            <p:nvPr/>
          </p:nvSpPr>
          <p:spPr bwMode="auto">
            <a:xfrm>
              <a:off x="3456" y="1242"/>
              <a:ext cx="1" cy="534"/>
            </a:xfrm>
            <a:prstGeom prst="line">
              <a:avLst/>
            </a:prstGeom>
            <a:noFill/>
            <a:ln w="19080">
              <a:solidFill>
                <a:srgbClr val="990033"/>
              </a:solidFill>
              <a:miter lim="800000"/>
              <a:headEnd/>
              <a:tailEnd type="triangle" w="med" len="med"/>
            </a:ln>
          </p:spPr>
          <p:txBody>
            <a:bodyPr/>
            <a:lstStyle/>
            <a:p>
              <a:endParaRPr lang="en-ZW"/>
            </a:p>
          </p:txBody>
        </p:sp>
      </p:grpSp>
    </p:spTree>
    <p:extLst>
      <p:ext uri="{BB962C8B-B14F-4D97-AF65-F5344CB8AC3E}">
        <p14:creationId xmlns:p14="http://schemas.microsoft.com/office/powerpoint/2010/main" val="279059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955" y="0"/>
            <a:ext cx="4790458" cy="907430"/>
          </a:xfrm>
        </p:spPr>
        <p:txBody>
          <a:bodyPr/>
          <a:lstStyle/>
          <a:p>
            <a:r>
              <a:rPr lang="en-IN" sz="5400" dirty="0" smtClean="0"/>
              <a:t>COMPONENTS</a:t>
            </a:r>
            <a:endParaRPr lang="en-IN" sz="5400" dirty="0"/>
          </a:p>
        </p:txBody>
      </p:sp>
      <p:sp>
        <p:nvSpPr>
          <p:cNvPr id="4" name="Text Placeholder 3"/>
          <p:cNvSpPr>
            <a:spLocks noGrp="1"/>
          </p:cNvSpPr>
          <p:nvPr>
            <p:ph type="body" sz="half" idx="2"/>
          </p:nvPr>
        </p:nvSpPr>
        <p:spPr>
          <a:xfrm>
            <a:off x="566671" y="1184855"/>
            <a:ext cx="3992450" cy="5673145"/>
          </a:xfrm>
        </p:spPr>
        <p:txBody>
          <a:bodyPr>
            <a:normAutofit fontScale="92500" lnSpcReduction="20000"/>
          </a:bodyPr>
          <a:lstStyle/>
          <a:p>
            <a:pPr algn="just"/>
            <a:r>
              <a:rPr lang="en-IN" sz="2400" b="1" dirty="0"/>
              <a:t>Supplement </a:t>
            </a:r>
            <a:endParaRPr lang="en-IN" sz="2400" b="1" dirty="0" smtClean="0"/>
          </a:p>
          <a:p>
            <a:pPr algn="just"/>
            <a:endParaRPr lang="en-IN" sz="800" dirty="0"/>
          </a:p>
          <a:p>
            <a:pPr algn="just"/>
            <a:r>
              <a:rPr lang="en-IN" sz="2400" dirty="0"/>
              <a:t>Supplement page has:</a:t>
            </a:r>
          </a:p>
          <a:p>
            <a:pPr marL="342900" indent="-342900">
              <a:buFont typeface="Arial" panose="020B0604020202020204" pitchFamily="34" charset="0"/>
              <a:buChar char="•"/>
            </a:pPr>
            <a:r>
              <a:rPr lang="en-IN" sz="2400" dirty="0" smtClean="0"/>
              <a:t>List </a:t>
            </a:r>
            <a:r>
              <a:rPr lang="en-IN" sz="2400" dirty="0"/>
              <a:t>of names added, </a:t>
            </a:r>
            <a:r>
              <a:rPr lang="en-IN" sz="2400" dirty="0" smtClean="0"/>
              <a:t>deleted, </a:t>
            </a:r>
            <a:r>
              <a:rPr lang="en-IN" sz="2400" dirty="0"/>
              <a:t>corrected &amp;</a:t>
            </a:r>
            <a:r>
              <a:rPr lang="en-IN" sz="2400" dirty="0" smtClean="0"/>
              <a:t> transposed, </a:t>
            </a:r>
            <a:r>
              <a:rPr lang="en-IN" sz="2400" dirty="0"/>
              <a:t>in the draft roll.</a:t>
            </a:r>
          </a:p>
          <a:p>
            <a:pPr marL="342900" indent="-342900">
              <a:buFont typeface="Arial" panose="020B0604020202020204" pitchFamily="34" charset="0"/>
              <a:buChar char="•"/>
            </a:pPr>
            <a:r>
              <a:rPr lang="en-IN" sz="2400" dirty="0"/>
              <a:t>Addition list starting with last serial number of the mother </a:t>
            </a:r>
            <a:r>
              <a:rPr lang="en-IN" sz="2400" dirty="0" smtClean="0"/>
              <a:t>roll,</a:t>
            </a:r>
            <a:endParaRPr lang="en-IN" sz="2400" dirty="0"/>
          </a:p>
          <a:p>
            <a:pPr marL="342900" indent="-342900">
              <a:buFont typeface="Arial" panose="020B0604020202020204" pitchFamily="34" charset="0"/>
              <a:buChar char="•"/>
            </a:pPr>
            <a:r>
              <a:rPr lang="en-IN" sz="2400" dirty="0"/>
              <a:t>Deletion list with no changes in the serial number and the part </a:t>
            </a:r>
            <a:r>
              <a:rPr lang="en-IN" sz="2400" dirty="0" smtClean="0"/>
              <a:t>header,</a:t>
            </a:r>
            <a:endParaRPr lang="en-IN" sz="2400" dirty="0"/>
          </a:p>
          <a:p>
            <a:pPr marL="342900" indent="-342900">
              <a:buFont typeface="Arial" panose="020B0604020202020204" pitchFamily="34" charset="0"/>
              <a:buChar char="•"/>
            </a:pPr>
            <a:r>
              <a:rPr lang="en-IN" sz="2400" dirty="0"/>
              <a:t>One or more supplements can be attached with mother roll due to several </a:t>
            </a:r>
            <a:r>
              <a:rPr lang="en-IN" sz="2400" dirty="0" smtClean="0"/>
              <a:t>revisions, </a:t>
            </a:r>
            <a:endParaRPr lang="en-IN" sz="2400" dirty="0"/>
          </a:p>
          <a:p>
            <a:pPr marL="342900" indent="-342900">
              <a:buFont typeface="Arial" panose="020B0604020202020204" pitchFamily="34" charset="0"/>
              <a:buChar char="•"/>
            </a:pPr>
            <a:r>
              <a:rPr lang="en-IN" sz="2400" dirty="0"/>
              <a:t>Even if no name added/deleted </a:t>
            </a:r>
            <a:r>
              <a:rPr lang="en-IN" sz="2400" dirty="0" smtClean="0"/>
              <a:t>etc., </a:t>
            </a:r>
            <a:r>
              <a:rPr lang="en-IN" sz="2400" dirty="0"/>
              <a:t>the supplement shall be prepared  indicating NIL.</a:t>
            </a:r>
          </a:p>
          <a:p>
            <a:endParaRPr lang="en-IN" dirty="0"/>
          </a:p>
        </p:txBody>
      </p:sp>
      <p:grpSp>
        <p:nvGrpSpPr>
          <p:cNvPr id="5" name="Group 4"/>
          <p:cNvGrpSpPr>
            <a:grpSpLocks/>
          </p:cNvGrpSpPr>
          <p:nvPr/>
        </p:nvGrpSpPr>
        <p:grpSpPr bwMode="auto">
          <a:xfrm>
            <a:off x="5195515" y="258418"/>
            <a:ext cx="6046940" cy="6331496"/>
            <a:chOff x="2064" y="336"/>
            <a:chExt cx="3456" cy="3619"/>
          </a:xfrm>
        </p:grpSpPr>
        <p:pic>
          <p:nvPicPr>
            <p:cNvPr id="6" name="Picture 5"/>
            <p:cNvPicPr>
              <a:picLocks noChangeAspect="1" noChangeArrowheads="1"/>
            </p:cNvPicPr>
            <p:nvPr/>
          </p:nvPicPr>
          <p:blipFill>
            <a:blip r:embed="rId2" cstate="print"/>
            <a:srcRect/>
            <a:stretch>
              <a:fillRect/>
            </a:stretch>
          </p:blipFill>
          <p:spPr bwMode="auto">
            <a:xfrm>
              <a:off x="3120" y="816"/>
              <a:ext cx="2400" cy="3139"/>
            </a:xfrm>
            <a:prstGeom prst="rect">
              <a:avLst/>
            </a:prstGeom>
            <a:noFill/>
            <a:ln w="28440">
              <a:solidFill>
                <a:srgbClr val="990033"/>
              </a:solidFill>
              <a:miter lim="800000"/>
              <a:headEnd/>
              <a:tailEnd/>
            </a:ln>
          </p:spPr>
        </p:pic>
        <p:sp>
          <p:nvSpPr>
            <p:cNvPr id="7" name="Text Box 6"/>
            <p:cNvSpPr txBox="1">
              <a:spLocks noChangeArrowheads="1"/>
            </p:cNvSpPr>
            <p:nvPr/>
          </p:nvSpPr>
          <p:spPr bwMode="auto">
            <a:xfrm>
              <a:off x="2064" y="3120"/>
              <a:ext cx="912" cy="191"/>
            </a:xfrm>
            <a:prstGeom prst="rect">
              <a:avLst/>
            </a:prstGeom>
            <a:solidFill>
              <a:srgbClr val="FFFFFF"/>
            </a:solidFill>
            <a:ln w="19080">
              <a:solidFill>
                <a:srgbClr val="990033"/>
              </a:solidFill>
              <a:miter lim="800000"/>
              <a:headEnd/>
              <a:tailEnd/>
            </a:ln>
          </p:spPr>
          <p:txBody>
            <a:bodyPr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Deletion List</a:t>
              </a:r>
            </a:p>
          </p:txBody>
        </p:sp>
        <p:grpSp>
          <p:nvGrpSpPr>
            <p:cNvPr id="8" name="Group 7"/>
            <p:cNvGrpSpPr>
              <a:grpSpLocks/>
            </p:cNvGrpSpPr>
            <p:nvPr/>
          </p:nvGrpSpPr>
          <p:grpSpPr bwMode="auto">
            <a:xfrm>
              <a:off x="3577" y="336"/>
              <a:ext cx="912" cy="816"/>
              <a:chOff x="3577" y="336"/>
              <a:chExt cx="912" cy="816"/>
            </a:xfrm>
          </p:grpSpPr>
          <p:sp>
            <p:nvSpPr>
              <p:cNvPr id="12" name="Text Box 8"/>
              <p:cNvSpPr txBox="1">
                <a:spLocks noChangeArrowheads="1"/>
              </p:cNvSpPr>
              <p:nvPr/>
            </p:nvSpPr>
            <p:spPr bwMode="auto">
              <a:xfrm>
                <a:off x="3577" y="336"/>
                <a:ext cx="912" cy="330"/>
              </a:xfrm>
              <a:prstGeom prst="rect">
                <a:avLst/>
              </a:prstGeom>
              <a:solidFill>
                <a:srgbClr val="FFFFFF"/>
              </a:solidFill>
              <a:ln w="19080">
                <a:solidFill>
                  <a:srgbClr val="990033"/>
                </a:solidFill>
                <a:miter lim="800000"/>
                <a:headEnd/>
                <a:tailEnd/>
              </a:ln>
            </p:spPr>
            <p:txBody>
              <a:bodyPr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Summary of  Electors</a:t>
                </a:r>
              </a:p>
            </p:txBody>
          </p:sp>
          <p:sp>
            <p:nvSpPr>
              <p:cNvPr id="13" name="Line 9"/>
              <p:cNvSpPr>
                <a:spLocks noChangeShapeType="1"/>
              </p:cNvSpPr>
              <p:nvPr/>
            </p:nvSpPr>
            <p:spPr bwMode="auto">
              <a:xfrm>
                <a:off x="4033" y="716"/>
                <a:ext cx="0" cy="436"/>
              </a:xfrm>
              <a:prstGeom prst="line">
                <a:avLst/>
              </a:prstGeom>
              <a:noFill/>
              <a:ln w="9360">
                <a:solidFill>
                  <a:srgbClr val="990033"/>
                </a:solidFill>
                <a:miter lim="800000"/>
                <a:headEnd/>
                <a:tailEnd type="triangle" w="med" len="med"/>
              </a:ln>
            </p:spPr>
            <p:txBody>
              <a:bodyPr/>
              <a:lstStyle/>
              <a:p>
                <a:endParaRPr lang="en-ZW"/>
              </a:p>
            </p:txBody>
          </p:sp>
        </p:grpSp>
        <p:sp>
          <p:nvSpPr>
            <p:cNvPr id="9" name="Text Box 10"/>
            <p:cNvSpPr txBox="1">
              <a:spLocks noChangeArrowheads="1"/>
            </p:cNvSpPr>
            <p:nvPr/>
          </p:nvSpPr>
          <p:spPr bwMode="auto">
            <a:xfrm>
              <a:off x="2064" y="2688"/>
              <a:ext cx="912" cy="191"/>
            </a:xfrm>
            <a:prstGeom prst="rect">
              <a:avLst/>
            </a:prstGeom>
            <a:solidFill>
              <a:srgbClr val="FFFFFF"/>
            </a:solidFill>
            <a:ln w="19080">
              <a:solidFill>
                <a:srgbClr val="990033"/>
              </a:solidFill>
              <a:miter lim="800000"/>
              <a:headEnd/>
              <a:tailEnd/>
            </a:ln>
          </p:spPr>
          <p:txBody>
            <a:bodyPr wrap="square" lIns="99207" tIns="51588" rIns="99207" bIns="51588">
              <a:spAutoFit/>
            </a:bodyPr>
            <a:lstStyle/>
            <a:p>
              <a:pPr algn="ctr" defTabSz="503238">
                <a:spcBef>
                  <a:spcPts val="963"/>
                </a:spcBef>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Addition List</a:t>
              </a:r>
            </a:p>
          </p:txBody>
        </p:sp>
        <p:sp>
          <p:nvSpPr>
            <p:cNvPr id="10" name="Line 11"/>
            <p:cNvSpPr>
              <a:spLocks noChangeShapeType="1"/>
            </p:cNvSpPr>
            <p:nvPr/>
          </p:nvSpPr>
          <p:spPr bwMode="auto">
            <a:xfrm flipV="1">
              <a:off x="2832" y="2781"/>
              <a:ext cx="576" cy="339"/>
            </a:xfrm>
            <a:prstGeom prst="line">
              <a:avLst/>
            </a:prstGeom>
            <a:noFill/>
            <a:ln w="9360">
              <a:solidFill>
                <a:srgbClr val="990033"/>
              </a:solidFill>
              <a:miter lim="800000"/>
              <a:headEnd/>
              <a:tailEnd type="triangle" w="med" len="med"/>
            </a:ln>
          </p:spPr>
          <p:txBody>
            <a:bodyPr/>
            <a:lstStyle/>
            <a:p>
              <a:endParaRPr lang="en-ZW"/>
            </a:p>
          </p:txBody>
        </p:sp>
        <p:sp>
          <p:nvSpPr>
            <p:cNvPr id="11" name="Line 12"/>
            <p:cNvSpPr>
              <a:spLocks noChangeShapeType="1"/>
            </p:cNvSpPr>
            <p:nvPr/>
          </p:nvSpPr>
          <p:spPr bwMode="auto">
            <a:xfrm flipV="1">
              <a:off x="2736" y="2408"/>
              <a:ext cx="480" cy="283"/>
            </a:xfrm>
            <a:prstGeom prst="line">
              <a:avLst/>
            </a:prstGeom>
            <a:noFill/>
            <a:ln w="9360">
              <a:solidFill>
                <a:srgbClr val="990033"/>
              </a:solidFill>
              <a:miter lim="800000"/>
              <a:headEnd/>
              <a:tailEnd type="triangle" w="med" len="med"/>
            </a:ln>
          </p:spPr>
          <p:txBody>
            <a:bodyPr/>
            <a:lstStyle/>
            <a:p>
              <a:endParaRPr lang="en-ZW"/>
            </a:p>
          </p:txBody>
        </p:sp>
      </p:grpSp>
    </p:spTree>
    <p:extLst>
      <p:ext uri="{BB962C8B-B14F-4D97-AF65-F5344CB8AC3E}">
        <p14:creationId xmlns:p14="http://schemas.microsoft.com/office/powerpoint/2010/main" val="40227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599" y="1133341"/>
            <a:ext cx="3936643" cy="5589431"/>
          </a:xfrm>
        </p:spPr>
        <p:txBody>
          <a:bodyPr>
            <a:normAutofit lnSpcReduction="10000"/>
          </a:bodyPr>
          <a:lstStyle/>
          <a:p>
            <a:r>
              <a:rPr lang="en-IN" b="1" dirty="0"/>
              <a:t>Mother Roll </a:t>
            </a:r>
            <a:endParaRPr lang="en-IN" b="1" dirty="0" smtClean="0"/>
          </a:p>
          <a:p>
            <a:endParaRPr lang="en-IN" sz="1000" b="1" dirty="0"/>
          </a:p>
          <a:p>
            <a:pPr marL="342900" indent="-342900">
              <a:buFont typeface="Arial" panose="020B0604020202020204" pitchFamily="34" charset="0"/>
              <a:buChar char="•"/>
            </a:pPr>
            <a:r>
              <a:rPr lang="en-IN" dirty="0"/>
              <a:t>It is the roll created after intensive revision and / or  published as draft roll during  subsequent revisions. </a:t>
            </a:r>
          </a:p>
          <a:p>
            <a:pPr marL="342900" indent="-342900">
              <a:buFont typeface="Arial" panose="020B0604020202020204" pitchFamily="34" charset="0"/>
              <a:buChar char="•"/>
            </a:pPr>
            <a:r>
              <a:rPr lang="en-IN" dirty="0"/>
              <a:t>Any addition, deletion or changes are reflected in the supplement roll of that year. </a:t>
            </a:r>
          </a:p>
          <a:p>
            <a:pPr marL="342900" indent="-342900">
              <a:buFont typeface="Arial" panose="020B0604020202020204" pitchFamily="34" charset="0"/>
              <a:buChar char="•"/>
            </a:pPr>
            <a:r>
              <a:rPr lang="en-IN" dirty="0"/>
              <a:t>There is provision for integration of the supplements  with written prior approval of the ECI. After integration of all the supplements the roll  has to be published as draft . </a:t>
            </a:r>
          </a:p>
          <a:p>
            <a:endParaRPr lang="en-IN" dirty="0"/>
          </a:p>
        </p:txBody>
      </p:sp>
      <p:sp>
        <p:nvSpPr>
          <p:cNvPr id="5" name="Rectangle 4"/>
          <p:cNvSpPr/>
          <p:nvPr/>
        </p:nvSpPr>
        <p:spPr>
          <a:xfrm>
            <a:off x="1944709" y="0"/>
            <a:ext cx="5628068" cy="923330"/>
          </a:xfrm>
          <a:prstGeom prst="rect">
            <a:avLst/>
          </a:prstGeom>
        </p:spPr>
        <p:txBody>
          <a:bodyPr wrap="square">
            <a:spAutoFit/>
          </a:bodyPr>
          <a:lstStyle/>
          <a:p>
            <a:pPr algn="ctr"/>
            <a:r>
              <a:rPr lang="en-IN" sz="5400" dirty="0"/>
              <a:t>COMPONENTS</a:t>
            </a:r>
          </a:p>
        </p:txBody>
      </p:sp>
      <p:grpSp>
        <p:nvGrpSpPr>
          <p:cNvPr id="6" name="Group 17"/>
          <p:cNvGrpSpPr>
            <a:grpSpLocks/>
          </p:cNvGrpSpPr>
          <p:nvPr/>
        </p:nvGrpSpPr>
        <p:grpSpPr bwMode="auto">
          <a:xfrm>
            <a:off x="5257272" y="461665"/>
            <a:ext cx="5927725" cy="6133474"/>
            <a:chOff x="2011" y="317"/>
            <a:chExt cx="3734" cy="4180"/>
          </a:xfrm>
        </p:grpSpPr>
        <p:pic>
          <p:nvPicPr>
            <p:cNvPr id="7" name="Picture 4"/>
            <p:cNvPicPr>
              <a:picLocks noChangeAspect="1" noChangeArrowheads="1"/>
            </p:cNvPicPr>
            <p:nvPr/>
          </p:nvPicPr>
          <p:blipFill>
            <a:blip r:embed="rId2" cstate="print"/>
            <a:srcRect/>
            <a:stretch>
              <a:fillRect/>
            </a:stretch>
          </p:blipFill>
          <p:spPr bwMode="auto">
            <a:xfrm>
              <a:off x="3016" y="741"/>
              <a:ext cx="2729" cy="3756"/>
            </a:xfrm>
            <a:prstGeom prst="rect">
              <a:avLst/>
            </a:prstGeom>
            <a:noFill/>
            <a:ln w="38100">
              <a:solidFill>
                <a:srgbClr val="A50021"/>
              </a:solidFill>
              <a:round/>
              <a:headEnd/>
              <a:tailEnd/>
            </a:ln>
          </p:spPr>
        </p:pic>
        <p:sp>
          <p:nvSpPr>
            <p:cNvPr id="8" name="Text Box 6"/>
            <p:cNvSpPr txBox="1">
              <a:spLocks noChangeArrowheads="1"/>
            </p:cNvSpPr>
            <p:nvPr/>
          </p:nvSpPr>
          <p:spPr bwMode="auto">
            <a:xfrm>
              <a:off x="3271" y="413"/>
              <a:ext cx="846" cy="228"/>
            </a:xfrm>
            <a:prstGeom prst="rect">
              <a:avLst/>
            </a:prstGeom>
            <a:solidFill>
              <a:schemeClr val="tx1"/>
            </a:solidFill>
            <a:ln w="9360">
              <a:solidFill>
                <a:srgbClr val="990033"/>
              </a:solidFill>
              <a:miter lim="800000"/>
              <a:headEnd/>
              <a:tailEnd/>
            </a:ln>
          </p:spPr>
          <p:txBody>
            <a:bodyPr lIns="99207" tIns="51588" rIns="99207" bIns="51588">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Name of AC</a:t>
              </a:r>
            </a:p>
          </p:txBody>
        </p:sp>
        <p:sp>
          <p:nvSpPr>
            <p:cNvPr id="9" name="Text Box 9"/>
            <p:cNvSpPr txBox="1">
              <a:spLocks noChangeArrowheads="1"/>
            </p:cNvSpPr>
            <p:nvPr/>
          </p:nvSpPr>
          <p:spPr bwMode="auto">
            <a:xfrm>
              <a:off x="4671" y="317"/>
              <a:ext cx="847" cy="228"/>
            </a:xfrm>
            <a:prstGeom prst="rect">
              <a:avLst/>
            </a:prstGeom>
            <a:solidFill>
              <a:schemeClr val="tx1"/>
            </a:solidFill>
            <a:ln w="9360">
              <a:solidFill>
                <a:srgbClr val="990033"/>
              </a:solidFill>
              <a:miter lim="800000"/>
              <a:headEnd/>
              <a:tailEnd/>
            </a:ln>
          </p:spPr>
          <p:txBody>
            <a:bodyPr lIns="99207" tIns="51588" rIns="99207" bIns="51588">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Name of PC</a:t>
              </a:r>
            </a:p>
          </p:txBody>
        </p:sp>
        <p:grpSp>
          <p:nvGrpSpPr>
            <p:cNvPr id="10" name="Group 11"/>
            <p:cNvGrpSpPr>
              <a:grpSpLocks/>
            </p:cNvGrpSpPr>
            <p:nvPr/>
          </p:nvGrpSpPr>
          <p:grpSpPr bwMode="auto">
            <a:xfrm>
              <a:off x="2011" y="2105"/>
              <a:ext cx="1270" cy="275"/>
              <a:chOff x="1824" y="1917"/>
              <a:chExt cx="1152" cy="250"/>
            </a:xfrm>
          </p:grpSpPr>
          <p:sp>
            <p:nvSpPr>
              <p:cNvPr id="13" name="Text Box 12"/>
              <p:cNvSpPr txBox="1">
                <a:spLocks noChangeArrowheads="1"/>
              </p:cNvSpPr>
              <p:nvPr/>
            </p:nvSpPr>
            <p:spPr bwMode="auto">
              <a:xfrm>
                <a:off x="1824" y="1960"/>
                <a:ext cx="768" cy="207"/>
              </a:xfrm>
              <a:prstGeom prst="rect">
                <a:avLst/>
              </a:prstGeom>
              <a:solidFill>
                <a:schemeClr val="tx1"/>
              </a:solidFill>
              <a:ln w="9360">
                <a:solidFill>
                  <a:srgbClr val="990033"/>
                </a:solidFill>
                <a:miter lim="800000"/>
                <a:headEnd/>
                <a:tailEnd/>
              </a:ln>
            </p:spPr>
            <p:txBody>
              <a:bodyPr wrap="square" lIns="99207" tIns="51588" rIns="99207" bIns="51588">
                <a:spAutoFit/>
              </a:bodyPr>
              <a:lstStyle/>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Details of AC</a:t>
                </a:r>
              </a:p>
            </p:txBody>
          </p:sp>
          <p:cxnSp>
            <p:nvCxnSpPr>
              <p:cNvPr id="14" name="AutoShape 13"/>
              <p:cNvCxnSpPr>
                <a:cxnSpLocks noChangeShapeType="1"/>
                <a:stCxn id="13" idx="3"/>
              </p:cNvCxnSpPr>
              <p:nvPr/>
            </p:nvCxnSpPr>
            <p:spPr bwMode="auto">
              <a:xfrm flipV="1">
                <a:off x="2592" y="1917"/>
                <a:ext cx="384" cy="146"/>
              </a:xfrm>
              <a:prstGeom prst="straightConnector1">
                <a:avLst/>
              </a:prstGeom>
              <a:noFill/>
              <a:ln w="9360">
                <a:solidFill>
                  <a:srgbClr val="990033"/>
                </a:solidFill>
                <a:miter lim="800000"/>
                <a:headEnd/>
                <a:tailEnd type="triangle" w="med" len="med"/>
              </a:ln>
            </p:spPr>
          </p:cxnSp>
        </p:grpSp>
        <p:sp>
          <p:nvSpPr>
            <p:cNvPr id="11" name="Line 15"/>
            <p:cNvSpPr>
              <a:spLocks noChangeShapeType="1"/>
            </p:cNvSpPr>
            <p:nvPr/>
          </p:nvSpPr>
          <p:spPr bwMode="auto">
            <a:xfrm>
              <a:off x="3463" y="605"/>
              <a:ext cx="0" cy="480"/>
            </a:xfrm>
            <a:prstGeom prst="line">
              <a:avLst/>
            </a:prstGeom>
            <a:noFill/>
            <a:ln w="9525">
              <a:solidFill>
                <a:srgbClr val="A50021"/>
              </a:solidFill>
              <a:round/>
              <a:headEnd/>
              <a:tailEnd type="triangle" w="med" len="med"/>
            </a:ln>
          </p:spPr>
          <p:txBody>
            <a:bodyPr/>
            <a:lstStyle/>
            <a:p>
              <a:endParaRPr lang="en-ZW"/>
            </a:p>
          </p:txBody>
        </p:sp>
        <p:sp>
          <p:nvSpPr>
            <p:cNvPr id="12" name="Line 16"/>
            <p:cNvSpPr>
              <a:spLocks noChangeShapeType="1"/>
            </p:cNvSpPr>
            <p:nvPr/>
          </p:nvSpPr>
          <p:spPr bwMode="auto">
            <a:xfrm flipH="1">
              <a:off x="4375" y="545"/>
              <a:ext cx="296" cy="636"/>
            </a:xfrm>
            <a:prstGeom prst="line">
              <a:avLst/>
            </a:prstGeom>
            <a:noFill/>
            <a:ln w="9525">
              <a:solidFill>
                <a:srgbClr val="A50021"/>
              </a:solidFill>
              <a:round/>
              <a:headEnd/>
              <a:tailEnd type="triangle" w="med" len="med"/>
            </a:ln>
          </p:spPr>
          <p:txBody>
            <a:bodyPr/>
            <a:lstStyle/>
            <a:p>
              <a:endParaRPr lang="en-ZW"/>
            </a:p>
          </p:txBody>
        </p:sp>
      </p:grpSp>
    </p:spTree>
    <p:extLst>
      <p:ext uri="{BB962C8B-B14F-4D97-AF65-F5344CB8AC3E}">
        <p14:creationId xmlns:p14="http://schemas.microsoft.com/office/powerpoint/2010/main" val="135611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9" y="256434"/>
            <a:ext cx="11487954" cy="769441"/>
          </a:xfrm>
          <a:prstGeom prst="rect">
            <a:avLst/>
          </a:prstGeom>
        </p:spPr>
        <p:txBody>
          <a:bodyPr wrap="square">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4400" b="1" dirty="0" smtClean="0">
                <a:cs typeface="Arial" charset="0"/>
              </a:rPr>
              <a:t>SAMPLE 1 – </a:t>
            </a:r>
            <a:r>
              <a:rPr lang="en-US" sz="4400" dirty="0" smtClean="0">
                <a:cs typeface="Arial" charset="0"/>
              </a:rPr>
              <a:t>CHANGE DUE TO DELETION</a:t>
            </a:r>
            <a:endParaRPr lang="en-US" sz="4400" dirty="0">
              <a:cs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a:off x="1400823" y="1763712"/>
            <a:ext cx="4703763" cy="4872038"/>
          </a:xfrm>
          <a:prstGeom prst="rect">
            <a:avLst/>
          </a:prstGeom>
          <a:noFill/>
          <a:ln w="38100">
            <a:solidFill>
              <a:srgbClr val="A50021"/>
            </a:solidFill>
            <a:round/>
            <a:headEnd/>
            <a:tailEnd/>
          </a:ln>
        </p:spPr>
      </p:pic>
      <p:grpSp>
        <p:nvGrpSpPr>
          <p:cNvPr id="4" name="Group 6"/>
          <p:cNvGrpSpPr>
            <a:grpSpLocks/>
          </p:cNvGrpSpPr>
          <p:nvPr/>
        </p:nvGrpSpPr>
        <p:grpSpPr bwMode="auto">
          <a:xfrm>
            <a:off x="6551281" y="2061967"/>
            <a:ext cx="4235990" cy="4002971"/>
            <a:chOff x="3058" y="1273"/>
            <a:chExt cx="2421" cy="2112"/>
          </a:xfrm>
        </p:grpSpPr>
        <p:pic>
          <p:nvPicPr>
            <p:cNvPr id="5" name="Picture 7"/>
            <p:cNvPicPr>
              <a:picLocks noChangeAspect="1" noChangeArrowheads="1"/>
            </p:cNvPicPr>
            <p:nvPr/>
          </p:nvPicPr>
          <p:blipFill>
            <a:blip r:embed="rId3" cstate="print"/>
            <a:srcRect/>
            <a:stretch>
              <a:fillRect/>
            </a:stretch>
          </p:blipFill>
          <p:spPr bwMode="auto">
            <a:xfrm>
              <a:off x="3168" y="1273"/>
              <a:ext cx="2311" cy="2112"/>
            </a:xfrm>
            <a:prstGeom prst="rect">
              <a:avLst/>
            </a:prstGeom>
            <a:noFill/>
            <a:ln w="38100">
              <a:solidFill>
                <a:srgbClr val="A50021"/>
              </a:solidFill>
              <a:round/>
              <a:headEnd/>
              <a:tailEnd/>
            </a:ln>
          </p:spPr>
        </p:pic>
        <p:sp>
          <p:nvSpPr>
            <p:cNvPr id="6" name="Oval 8"/>
            <p:cNvSpPr>
              <a:spLocks noChangeArrowheads="1"/>
            </p:cNvSpPr>
            <p:nvPr/>
          </p:nvSpPr>
          <p:spPr bwMode="auto">
            <a:xfrm>
              <a:off x="3058" y="1400"/>
              <a:ext cx="864" cy="576"/>
            </a:xfrm>
            <a:prstGeom prst="ellipse">
              <a:avLst/>
            </a:prstGeom>
            <a:noFill/>
            <a:ln w="38100">
              <a:solidFill>
                <a:schemeClr val="bg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8" name="Oval 5"/>
          <p:cNvSpPr>
            <a:spLocks noChangeArrowheads="1"/>
          </p:cNvSpPr>
          <p:nvPr/>
        </p:nvSpPr>
        <p:spPr bwMode="auto">
          <a:xfrm>
            <a:off x="1289587" y="5761373"/>
            <a:ext cx="1931988" cy="1006475"/>
          </a:xfrm>
          <a:prstGeom prst="ellipse">
            <a:avLst/>
          </a:prstGeom>
          <a:noFill/>
          <a:ln w="38100">
            <a:solidFill>
              <a:schemeClr val="bg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9" name="Text Box 3"/>
          <p:cNvSpPr txBox="1">
            <a:spLocks noChangeArrowheads="1"/>
          </p:cNvSpPr>
          <p:nvPr/>
        </p:nvSpPr>
        <p:spPr bwMode="auto">
          <a:xfrm>
            <a:off x="2897904" y="1223343"/>
            <a:ext cx="1763712" cy="473515"/>
          </a:xfrm>
          <a:prstGeom prst="rect">
            <a:avLst/>
          </a:prstGeom>
          <a:noFill/>
          <a:ln w="9525">
            <a:noFill/>
            <a:round/>
            <a:headEnd/>
            <a:tailEnd/>
          </a:ln>
        </p:spPr>
        <p:txBody>
          <a:bodyPr lIns="99207" tIns="51588" rIns="99207" bIns="51588">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2400" dirty="0">
                <a:cs typeface="Arial" charset="0"/>
              </a:rPr>
              <a:t>Mother Roll </a:t>
            </a:r>
          </a:p>
        </p:txBody>
      </p:sp>
      <p:sp>
        <p:nvSpPr>
          <p:cNvPr id="10" name="Text Box 4"/>
          <p:cNvSpPr txBox="1">
            <a:spLocks noChangeArrowheads="1"/>
          </p:cNvSpPr>
          <p:nvPr/>
        </p:nvSpPr>
        <p:spPr bwMode="auto">
          <a:xfrm>
            <a:off x="7881985" y="1337941"/>
            <a:ext cx="2073384" cy="473515"/>
          </a:xfrm>
          <a:prstGeom prst="rect">
            <a:avLst/>
          </a:prstGeom>
          <a:noFill/>
          <a:ln w="9525">
            <a:noFill/>
            <a:round/>
            <a:headEnd/>
            <a:tailEnd/>
          </a:ln>
        </p:spPr>
        <p:txBody>
          <a:bodyPr wrap="square" lIns="99207" tIns="51588" rIns="99207" bIns="51588">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2400" dirty="0">
                <a:cs typeface="Arial" charset="0"/>
              </a:rPr>
              <a:t>Supplement </a:t>
            </a:r>
          </a:p>
        </p:txBody>
      </p:sp>
    </p:spTree>
    <p:extLst>
      <p:ext uri="{BB962C8B-B14F-4D97-AF65-F5344CB8AC3E}">
        <p14:creationId xmlns:p14="http://schemas.microsoft.com/office/powerpoint/2010/main" val="26989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584775"/>
          </a:xfrm>
          <a:prstGeom prst="rect">
            <a:avLst/>
          </a:prstGeom>
        </p:spPr>
        <p:txBody>
          <a:bodyPr wrap="square">
            <a:spAutoFit/>
          </a:bodyP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3200" b="1" dirty="0" smtClean="0">
                <a:cs typeface="Arial" charset="0"/>
              </a:rPr>
              <a:t>SAMPLE 2 – </a:t>
            </a:r>
            <a:r>
              <a:rPr lang="en-US" sz="3200" dirty="0" smtClean="0">
                <a:cs typeface="Arial" charset="0"/>
              </a:rPr>
              <a:t>CHANGE DUE TO CORRECTION (INCORRECT PHOTO)</a:t>
            </a:r>
            <a:endParaRPr lang="en-US" sz="3200" dirty="0">
              <a:cs typeface="Arial" charset="0"/>
            </a:endParaRPr>
          </a:p>
        </p:txBody>
      </p:sp>
      <p:grpSp>
        <p:nvGrpSpPr>
          <p:cNvPr id="3" name="Group 2"/>
          <p:cNvGrpSpPr>
            <a:grpSpLocks/>
          </p:cNvGrpSpPr>
          <p:nvPr/>
        </p:nvGrpSpPr>
        <p:grpSpPr bwMode="auto">
          <a:xfrm>
            <a:off x="3528810" y="3799187"/>
            <a:ext cx="5726189" cy="3003550"/>
            <a:chOff x="1892" y="2428"/>
            <a:chExt cx="3359" cy="1716"/>
          </a:xfrm>
        </p:grpSpPr>
        <p:pic>
          <p:nvPicPr>
            <p:cNvPr id="4" name="Picture 3"/>
            <p:cNvPicPr>
              <a:picLocks noChangeAspect="1" noChangeArrowheads="1"/>
            </p:cNvPicPr>
            <p:nvPr/>
          </p:nvPicPr>
          <p:blipFill>
            <a:blip r:embed="rId2" cstate="print"/>
            <a:srcRect/>
            <a:stretch>
              <a:fillRect/>
            </a:stretch>
          </p:blipFill>
          <p:spPr bwMode="auto">
            <a:xfrm>
              <a:off x="1938" y="2428"/>
              <a:ext cx="3314" cy="1717"/>
            </a:xfrm>
            <a:prstGeom prst="rect">
              <a:avLst/>
            </a:prstGeom>
            <a:noFill/>
            <a:ln w="38100">
              <a:solidFill>
                <a:srgbClr val="A50021"/>
              </a:solidFill>
              <a:round/>
              <a:headEnd/>
              <a:tailEnd/>
            </a:ln>
          </p:spPr>
        </p:pic>
        <p:sp>
          <p:nvSpPr>
            <p:cNvPr id="5" name="Oval 4"/>
            <p:cNvSpPr>
              <a:spLocks noChangeArrowheads="1"/>
            </p:cNvSpPr>
            <p:nvPr/>
          </p:nvSpPr>
          <p:spPr bwMode="auto">
            <a:xfrm>
              <a:off x="1892" y="2706"/>
              <a:ext cx="1230" cy="450"/>
            </a:xfrm>
            <a:prstGeom prst="ellipse">
              <a:avLst/>
            </a:prstGeom>
            <a:noFill/>
            <a:ln w="38100">
              <a:solidFill>
                <a:srgbClr val="A5002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6" name="Group 5"/>
          <p:cNvGrpSpPr>
            <a:grpSpLocks/>
          </p:cNvGrpSpPr>
          <p:nvPr/>
        </p:nvGrpSpPr>
        <p:grpSpPr bwMode="auto">
          <a:xfrm>
            <a:off x="3290599" y="750486"/>
            <a:ext cx="5962650" cy="2881356"/>
            <a:chOff x="1768" y="576"/>
            <a:chExt cx="3407" cy="1763"/>
          </a:xfrm>
        </p:grpSpPr>
        <p:pic>
          <p:nvPicPr>
            <p:cNvPr id="7" name="Picture 6"/>
            <p:cNvPicPr>
              <a:picLocks noChangeAspect="1" noChangeArrowheads="1"/>
            </p:cNvPicPr>
            <p:nvPr/>
          </p:nvPicPr>
          <p:blipFill>
            <a:blip r:embed="rId3" cstate="print"/>
            <a:srcRect/>
            <a:stretch>
              <a:fillRect/>
            </a:stretch>
          </p:blipFill>
          <p:spPr bwMode="auto">
            <a:xfrm>
              <a:off x="1960" y="576"/>
              <a:ext cx="3216" cy="1764"/>
            </a:xfrm>
            <a:prstGeom prst="rect">
              <a:avLst/>
            </a:prstGeom>
            <a:noFill/>
            <a:ln w="38100">
              <a:solidFill>
                <a:srgbClr val="A50021"/>
              </a:solidFill>
              <a:round/>
              <a:headEnd/>
              <a:tailEnd/>
            </a:ln>
          </p:spPr>
        </p:pic>
        <p:sp>
          <p:nvSpPr>
            <p:cNvPr id="8" name="Oval 7"/>
            <p:cNvSpPr>
              <a:spLocks noChangeArrowheads="1"/>
            </p:cNvSpPr>
            <p:nvPr/>
          </p:nvSpPr>
          <p:spPr bwMode="auto">
            <a:xfrm>
              <a:off x="1768" y="1499"/>
              <a:ext cx="1248" cy="461"/>
            </a:xfrm>
            <a:prstGeom prst="ellipse">
              <a:avLst/>
            </a:prstGeom>
            <a:noFill/>
            <a:ln w="38100">
              <a:solidFill>
                <a:srgbClr val="A5002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9" name="Group 9"/>
          <p:cNvGrpSpPr>
            <a:grpSpLocks/>
          </p:cNvGrpSpPr>
          <p:nvPr/>
        </p:nvGrpSpPr>
        <p:grpSpPr bwMode="auto">
          <a:xfrm>
            <a:off x="1357024" y="2368307"/>
            <a:ext cx="1933575" cy="568325"/>
            <a:chOff x="767" y="1437"/>
            <a:chExt cx="1105" cy="325"/>
          </a:xfrm>
        </p:grpSpPr>
        <p:sp>
          <p:nvSpPr>
            <p:cNvPr id="10" name="Text Box 10"/>
            <p:cNvSpPr txBox="1">
              <a:spLocks noChangeArrowheads="1"/>
            </p:cNvSpPr>
            <p:nvPr/>
          </p:nvSpPr>
          <p:spPr bwMode="auto">
            <a:xfrm>
              <a:off x="767" y="1437"/>
              <a:ext cx="809" cy="325"/>
            </a:xfrm>
            <a:prstGeom prst="rect">
              <a:avLst/>
            </a:prstGeom>
            <a:solidFill>
              <a:schemeClr val="tx1"/>
            </a:solidFill>
            <a:ln w="9525">
              <a:solidFill>
                <a:srgbClr val="990033"/>
              </a:solidFill>
              <a:round/>
              <a:headEnd/>
              <a:tailEnd/>
            </a:ln>
          </p:spPr>
          <p:txBody>
            <a:bodyPr lIns="99207" tIns="51588" rIns="99207" bIns="51588">
              <a:spAutoFit/>
            </a:bodyPr>
            <a:lstStyle/>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a:solidFill>
                    <a:srgbClr val="000000"/>
                  </a:solidFill>
                  <a:cs typeface="Arial" charset="0"/>
                </a:rPr>
                <a:t>Entry in </a:t>
              </a:r>
            </a:p>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a:solidFill>
                    <a:srgbClr val="000000"/>
                  </a:solidFill>
                  <a:cs typeface="Arial" charset="0"/>
                </a:rPr>
                <a:t>Mother Roll</a:t>
              </a:r>
            </a:p>
          </p:txBody>
        </p:sp>
        <p:sp>
          <p:nvSpPr>
            <p:cNvPr id="11" name="Line 11"/>
            <p:cNvSpPr>
              <a:spLocks noChangeShapeType="1"/>
            </p:cNvSpPr>
            <p:nvPr/>
          </p:nvSpPr>
          <p:spPr bwMode="auto">
            <a:xfrm>
              <a:off x="1584" y="1584"/>
              <a:ext cx="288" cy="1"/>
            </a:xfrm>
            <a:prstGeom prst="line">
              <a:avLst/>
            </a:prstGeom>
            <a:noFill/>
            <a:ln w="9525">
              <a:solidFill>
                <a:srgbClr val="990033"/>
              </a:solidFill>
              <a:round/>
              <a:headEnd/>
              <a:tailEnd type="triangle" w="med" len="med"/>
            </a:ln>
          </p:spPr>
          <p:txBody>
            <a:bodyPr/>
            <a:lstStyle/>
            <a:p>
              <a:endParaRPr lang="en-ZW"/>
            </a:p>
          </p:txBody>
        </p:sp>
      </p:grpSp>
      <p:grpSp>
        <p:nvGrpSpPr>
          <p:cNvPr id="12" name="Group 12"/>
          <p:cNvGrpSpPr>
            <a:grpSpLocks/>
          </p:cNvGrpSpPr>
          <p:nvPr/>
        </p:nvGrpSpPr>
        <p:grpSpPr bwMode="auto">
          <a:xfrm>
            <a:off x="941664" y="4314545"/>
            <a:ext cx="2547937" cy="568325"/>
            <a:chOff x="416" y="2769"/>
            <a:chExt cx="1456" cy="325"/>
          </a:xfrm>
        </p:grpSpPr>
        <p:sp>
          <p:nvSpPr>
            <p:cNvPr id="13" name="Text Box 13"/>
            <p:cNvSpPr txBox="1">
              <a:spLocks noChangeArrowheads="1"/>
            </p:cNvSpPr>
            <p:nvPr/>
          </p:nvSpPr>
          <p:spPr bwMode="auto">
            <a:xfrm>
              <a:off x="416" y="2769"/>
              <a:ext cx="1168" cy="325"/>
            </a:xfrm>
            <a:prstGeom prst="rect">
              <a:avLst/>
            </a:prstGeom>
            <a:solidFill>
              <a:schemeClr val="tx1"/>
            </a:solidFill>
            <a:ln w="9525">
              <a:solidFill>
                <a:srgbClr val="990033"/>
              </a:solidFill>
              <a:round/>
              <a:headEnd/>
              <a:tailEnd/>
            </a:ln>
          </p:spPr>
          <p:txBody>
            <a:bodyPr lIns="99207" tIns="51588" rIns="99207" bIns="51588">
              <a:spAutoFit/>
            </a:bodyPr>
            <a:lstStyle/>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Entry in Supplement </a:t>
              </a:r>
            </a:p>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 for change</a:t>
              </a:r>
            </a:p>
          </p:txBody>
        </p:sp>
        <p:sp>
          <p:nvSpPr>
            <p:cNvPr id="14" name="Line 14"/>
            <p:cNvSpPr>
              <a:spLocks noChangeShapeType="1"/>
            </p:cNvSpPr>
            <p:nvPr/>
          </p:nvSpPr>
          <p:spPr bwMode="auto">
            <a:xfrm>
              <a:off x="1584" y="2967"/>
              <a:ext cx="288" cy="1"/>
            </a:xfrm>
            <a:prstGeom prst="line">
              <a:avLst/>
            </a:prstGeom>
            <a:noFill/>
            <a:ln w="9525">
              <a:solidFill>
                <a:srgbClr val="990033"/>
              </a:solidFill>
              <a:round/>
              <a:headEnd/>
              <a:tailEnd type="triangle" w="med" len="med"/>
            </a:ln>
          </p:spPr>
          <p:txBody>
            <a:bodyPr/>
            <a:lstStyle/>
            <a:p>
              <a:endParaRPr lang="en-ZW"/>
            </a:p>
          </p:txBody>
        </p:sp>
      </p:grpSp>
    </p:spTree>
    <p:extLst>
      <p:ext uri="{BB962C8B-B14F-4D97-AF65-F5344CB8AC3E}">
        <p14:creationId xmlns:p14="http://schemas.microsoft.com/office/powerpoint/2010/main" val="241114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5" y="86146"/>
            <a:ext cx="9221273" cy="584775"/>
          </a:xfrm>
          <a:prstGeom prst="rect">
            <a:avLst/>
          </a:prstGeom>
        </p:spPr>
        <p:txBody>
          <a:bodyPr wrap="square">
            <a:spAutoFit/>
          </a:bodyPr>
          <a:lstStyle/>
          <a:p>
            <a:pPr marL="28575" algn="ctr" defTabSz="503238">
              <a:buClr>
                <a:srgbClr val="000000"/>
              </a:buClr>
              <a:buSzPct val="100000"/>
              <a:tabLst>
                <a:tab pos="176213" algn="l"/>
                <a:tab pos="681038" algn="l"/>
                <a:tab pos="1184275" algn="l"/>
                <a:tab pos="1689100" algn="l"/>
                <a:tab pos="2192338" algn="l"/>
                <a:tab pos="2697163" algn="l"/>
                <a:tab pos="3200400" algn="l"/>
                <a:tab pos="3705225" algn="l"/>
                <a:tab pos="4208463" algn="l"/>
                <a:tab pos="4711700" algn="l"/>
                <a:tab pos="5216525" algn="l"/>
                <a:tab pos="5719763" algn="l"/>
                <a:tab pos="6224588" algn="l"/>
                <a:tab pos="6727825" algn="l"/>
                <a:tab pos="7232650" algn="l"/>
                <a:tab pos="7735888" algn="l"/>
                <a:tab pos="8240713" algn="l"/>
                <a:tab pos="8743950" algn="l"/>
                <a:tab pos="9248775" algn="l"/>
                <a:tab pos="9752013" algn="l"/>
                <a:tab pos="10256838" algn="l"/>
              </a:tabLst>
            </a:pPr>
            <a:r>
              <a:rPr lang="en-US" sz="3200" dirty="0" smtClean="0">
                <a:cs typeface="Arial" charset="0"/>
              </a:rPr>
              <a:t>CHANGES IN  THE  TOTAL NUMBER OF THE ENTRIES</a:t>
            </a:r>
            <a:endParaRPr lang="en-US" sz="3200" dirty="0">
              <a:cs typeface="Arial" charset="0"/>
            </a:endParaRPr>
          </a:p>
        </p:txBody>
      </p:sp>
      <p:grpSp>
        <p:nvGrpSpPr>
          <p:cNvPr id="3" name="Group 16"/>
          <p:cNvGrpSpPr>
            <a:grpSpLocks/>
          </p:cNvGrpSpPr>
          <p:nvPr/>
        </p:nvGrpSpPr>
        <p:grpSpPr bwMode="auto">
          <a:xfrm>
            <a:off x="1675382" y="940508"/>
            <a:ext cx="8961438" cy="5764213"/>
            <a:chOff x="391" y="774"/>
            <a:chExt cx="5645" cy="3631"/>
          </a:xfrm>
        </p:grpSpPr>
        <p:grpSp>
          <p:nvGrpSpPr>
            <p:cNvPr id="4" name="Group 3"/>
            <p:cNvGrpSpPr>
              <a:grpSpLocks/>
            </p:cNvGrpSpPr>
            <p:nvPr/>
          </p:nvGrpSpPr>
          <p:grpSpPr bwMode="auto">
            <a:xfrm>
              <a:off x="391" y="774"/>
              <a:ext cx="4286" cy="1545"/>
              <a:chOff x="1773" y="629"/>
              <a:chExt cx="3888" cy="1402"/>
            </a:xfrm>
          </p:grpSpPr>
          <p:pic>
            <p:nvPicPr>
              <p:cNvPr id="13" name="Picture 3"/>
              <p:cNvPicPr>
                <a:picLocks noChangeAspect="1" noChangeArrowheads="1"/>
              </p:cNvPicPr>
              <p:nvPr/>
            </p:nvPicPr>
            <p:blipFill>
              <a:blip r:embed="rId2" cstate="print"/>
              <a:srcRect/>
              <a:stretch>
                <a:fillRect/>
              </a:stretch>
            </p:blipFill>
            <p:spPr bwMode="auto">
              <a:xfrm>
                <a:off x="1773" y="629"/>
                <a:ext cx="3840" cy="1402"/>
              </a:xfrm>
              <a:prstGeom prst="rect">
                <a:avLst/>
              </a:prstGeom>
              <a:noFill/>
              <a:ln w="38100">
                <a:solidFill>
                  <a:srgbClr val="A50021"/>
                </a:solidFill>
                <a:round/>
                <a:headEnd/>
                <a:tailEnd/>
              </a:ln>
            </p:spPr>
          </p:pic>
          <p:sp>
            <p:nvSpPr>
              <p:cNvPr id="14" name="Oval 4"/>
              <p:cNvSpPr>
                <a:spLocks noChangeArrowheads="1"/>
              </p:cNvSpPr>
              <p:nvPr/>
            </p:nvSpPr>
            <p:spPr bwMode="auto">
              <a:xfrm>
                <a:off x="5035" y="1637"/>
                <a:ext cx="626" cy="306"/>
              </a:xfrm>
              <a:prstGeom prst="ellipse">
                <a:avLst/>
              </a:prstGeom>
              <a:noFill/>
              <a:ln w="38100">
                <a:solidFill>
                  <a:srgbClr val="A5002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5" name="Group 5"/>
            <p:cNvGrpSpPr>
              <a:grpSpLocks/>
            </p:cNvGrpSpPr>
            <p:nvPr/>
          </p:nvGrpSpPr>
          <p:grpSpPr bwMode="auto">
            <a:xfrm>
              <a:off x="2085" y="2450"/>
              <a:ext cx="3951" cy="1955"/>
              <a:chOff x="1715" y="2015"/>
              <a:chExt cx="3889" cy="2016"/>
            </a:xfrm>
          </p:grpSpPr>
          <p:pic>
            <p:nvPicPr>
              <p:cNvPr id="11" name="Picture 6"/>
              <p:cNvPicPr>
                <a:picLocks noChangeAspect="1" noChangeArrowheads="1"/>
              </p:cNvPicPr>
              <p:nvPr/>
            </p:nvPicPr>
            <p:blipFill>
              <a:blip r:embed="rId3" cstate="print"/>
              <a:srcRect/>
              <a:stretch>
                <a:fillRect/>
              </a:stretch>
            </p:blipFill>
            <p:spPr bwMode="auto">
              <a:xfrm>
                <a:off x="1715" y="2015"/>
                <a:ext cx="3888" cy="2016"/>
              </a:xfrm>
              <a:prstGeom prst="rect">
                <a:avLst/>
              </a:prstGeom>
              <a:noFill/>
              <a:ln w="38100">
                <a:solidFill>
                  <a:srgbClr val="A50021"/>
                </a:solidFill>
                <a:round/>
                <a:headEnd/>
                <a:tailEnd/>
              </a:ln>
            </p:spPr>
          </p:pic>
          <p:sp>
            <p:nvSpPr>
              <p:cNvPr id="12" name="Oval 7"/>
              <p:cNvSpPr>
                <a:spLocks noChangeArrowheads="1"/>
              </p:cNvSpPr>
              <p:nvPr/>
            </p:nvSpPr>
            <p:spPr bwMode="auto">
              <a:xfrm>
                <a:off x="4980" y="3238"/>
                <a:ext cx="624" cy="320"/>
              </a:xfrm>
              <a:prstGeom prst="ellipse">
                <a:avLst/>
              </a:prstGeom>
              <a:noFill/>
              <a:ln w="38100">
                <a:solidFill>
                  <a:srgbClr val="A50021"/>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6" name="Text Box 10"/>
            <p:cNvSpPr txBox="1">
              <a:spLocks noChangeArrowheads="1"/>
            </p:cNvSpPr>
            <p:nvPr/>
          </p:nvSpPr>
          <p:spPr bwMode="auto">
            <a:xfrm>
              <a:off x="5143" y="1902"/>
              <a:ext cx="892" cy="358"/>
            </a:xfrm>
            <a:prstGeom prst="rect">
              <a:avLst/>
            </a:prstGeom>
            <a:solidFill>
              <a:schemeClr val="tx1"/>
            </a:solidFill>
            <a:ln w="9525">
              <a:solidFill>
                <a:srgbClr val="990033"/>
              </a:solidFill>
              <a:round/>
              <a:headEnd/>
              <a:tailEnd/>
            </a:ln>
          </p:spPr>
          <p:txBody>
            <a:bodyPr lIns="99207" tIns="51588" rIns="99207" bIns="51588">
              <a:spAutoFit/>
            </a:bodyPr>
            <a:lstStyle/>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a:solidFill>
                    <a:srgbClr val="000000"/>
                  </a:solidFill>
                  <a:cs typeface="Arial" charset="0"/>
                </a:rPr>
                <a:t>Entry in </a:t>
              </a:r>
            </a:p>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a:solidFill>
                    <a:srgbClr val="000000"/>
                  </a:solidFill>
                  <a:cs typeface="Arial" charset="0"/>
                </a:rPr>
                <a:t>Mother Roll</a:t>
              </a:r>
            </a:p>
          </p:txBody>
        </p:sp>
        <p:grpSp>
          <p:nvGrpSpPr>
            <p:cNvPr id="7" name="Group 12"/>
            <p:cNvGrpSpPr>
              <a:grpSpLocks/>
            </p:cNvGrpSpPr>
            <p:nvPr/>
          </p:nvGrpSpPr>
          <p:grpSpPr bwMode="auto">
            <a:xfrm>
              <a:off x="775" y="3511"/>
              <a:ext cx="4626" cy="358"/>
              <a:chOff x="722" y="3229"/>
              <a:chExt cx="4197" cy="324"/>
            </a:xfrm>
          </p:grpSpPr>
          <p:sp>
            <p:nvSpPr>
              <p:cNvPr id="9" name="Text Box 13"/>
              <p:cNvSpPr txBox="1">
                <a:spLocks noChangeArrowheads="1"/>
              </p:cNvSpPr>
              <p:nvPr/>
            </p:nvSpPr>
            <p:spPr bwMode="auto">
              <a:xfrm>
                <a:off x="722" y="3229"/>
                <a:ext cx="809" cy="324"/>
              </a:xfrm>
              <a:prstGeom prst="rect">
                <a:avLst/>
              </a:prstGeom>
              <a:solidFill>
                <a:schemeClr val="tx1"/>
              </a:solidFill>
              <a:ln w="9525">
                <a:solidFill>
                  <a:srgbClr val="990033"/>
                </a:solidFill>
                <a:round/>
                <a:headEnd/>
                <a:tailEnd/>
              </a:ln>
            </p:spPr>
            <p:txBody>
              <a:bodyPr lIns="99207" tIns="51588" rIns="99207" bIns="51588">
                <a:spAutoFit/>
              </a:bodyPr>
              <a:lstStyle/>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Entry in </a:t>
                </a:r>
              </a:p>
              <a:p>
                <a:pP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1500" dirty="0">
                    <a:solidFill>
                      <a:srgbClr val="000000"/>
                    </a:solidFill>
                    <a:cs typeface="Arial" charset="0"/>
                  </a:rPr>
                  <a:t>Supplement</a:t>
                </a:r>
              </a:p>
            </p:txBody>
          </p:sp>
          <p:sp>
            <p:nvSpPr>
              <p:cNvPr id="10" name="Line 14"/>
              <p:cNvSpPr>
                <a:spLocks noChangeShapeType="1"/>
              </p:cNvSpPr>
              <p:nvPr/>
            </p:nvSpPr>
            <p:spPr bwMode="auto">
              <a:xfrm>
                <a:off x="1539" y="3376"/>
                <a:ext cx="3380" cy="34"/>
              </a:xfrm>
              <a:prstGeom prst="line">
                <a:avLst/>
              </a:prstGeom>
              <a:noFill/>
              <a:ln w="9525">
                <a:solidFill>
                  <a:srgbClr val="990033"/>
                </a:solidFill>
                <a:round/>
                <a:headEnd/>
                <a:tailEnd type="triangle" w="med" len="med"/>
              </a:ln>
            </p:spPr>
            <p:txBody>
              <a:bodyPr/>
              <a:lstStyle/>
              <a:p>
                <a:endParaRPr lang="en-ZW"/>
              </a:p>
            </p:txBody>
          </p:sp>
        </p:grpSp>
        <p:sp>
          <p:nvSpPr>
            <p:cNvPr id="8" name="Line 15"/>
            <p:cNvSpPr>
              <a:spLocks noChangeShapeType="1"/>
            </p:cNvSpPr>
            <p:nvPr/>
          </p:nvSpPr>
          <p:spPr bwMode="auto">
            <a:xfrm flipH="1" flipV="1">
              <a:off x="4567" y="2071"/>
              <a:ext cx="576" cy="25"/>
            </a:xfrm>
            <a:prstGeom prst="line">
              <a:avLst/>
            </a:prstGeom>
            <a:noFill/>
            <a:ln w="9525">
              <a:solidFill>
                <a:srgbClr val="A50021"/>
              </a:solidFill>
              <a:round/>
              <a:headEnd/>
              <a:tailEnd type="triangle" w="med" len="med"/>
            </a:ln>
          </p:spPr>
          <p:txBody>
            <a:bodyPr/>
            <a:lstStyle/>
            <a:p>
              <a:endParaRPr lang="en-ZW"/>
            </a:p>
          </p:txBody>
        </p:sp>
      </p:grpSp>
    </p:spTree>
    <p:extLst>
      <p:ext uri="{BB962C8B-B14F-4D97-AF65-F5344CB8AC3E}">
        <p14:creationId xmlns:p14="http://schemas.microsoft.com/office/powerpoint/2010/main" val="39830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2212848"/>
            <a:ext cx="7688687" cy="2295652"/>
          </a:xfrm>
        </p:spPr>
        <p:txBody>
          <a:bodyPr/>
          <a:lstStyle/>
          <a:p>
            <a:r>
              <a:rPr lang="en-ZW" b="1" dirty="0" smtClean="0">
                <a:cs typeface="Calibri" pitchFamily="34" charset="0"/>
              </a:rPr>
              <a:t>BLO IN ELECTORAL ROLL MANAGEMENT PROCESS</a:t>
            </a:r>
            <a:endParaRPr lang="en-IN" dirty="0"/>
          </a:p>
        </p:txBody>
      </p:sp>
    </p:spTree>
    <p:extLst>
      <p:ext uri="{BB962C8B-B14F-4D97-AF65-F5344CB8AC3E}">
        <p14:creationId xmlns:p14="http://schemas.microsoft.com/office/powerpoint/2010/main" val="99314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797683" y="300446"/>
            <a:ext cx="9001125" cy="6244548"/>
            <a:chOff x="363" y="244"/>
            <a:chExt cx="5670" cy="4048"/>
          </a:xfrm>
        </p:grpSpPr>
        <p:sp>
          <p:nvSpPr>
            <p:cNvPr id="3" name="AutoShape 1"/>
            <p:cNvSpPr>
              <a:spLocks noChangeArrowheads="1"/>
            </p:cNvSpPr>
            <p:nvPr/>
          </p:nvSpPr>
          <p:spPr bwMode="auto">
            <a:xfrm>
              <a:off x="363" y="244"/>
              <a:ext cx="5376" cy="4048"/>
            </a:xfrm>
            <a:prstGeom prst="verticalScroll">
              <a:avLst>
                <a:gd name="adj" fmla="val 12500"/>
              </a:avLst>
            </a:prstGeom>
            <a:solidFill>
              <a:srgbClr val="99CC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4" name="Text Box 2"/>
            <p:cNvSpPr txBox="1">
              <a:spLocks noChangeArrowheads="1"/>
            </p:cNvSpPr>
            <p:nvPr/>
          </p:nvSpPr>
          <p:spPr bwMode="auto">
            <a:xfrm>
              <a:off x="657" y="364"/>
              <a:ext cx="5376" cy="404"/>
            </a:xfrm>
            <a:prstGeom prst="rect">
              <a:avLst/>
            </a:prstGeom>
            <a:noFill/>
            <a:ln w="9525">
              <a:noFill/>
              <a:round/>
              <a:headEnd/>
              <a:tailEnd/>
            </a:ln>
          </p:spPr>
          <p:txBody>
            <a:bodyPr lIns="90000" tIns="46800" rIns="90000" bIns="46800">
              <a:spAutoFit/>
            </a:bodyPr>
            <a:lstStyle/>
            <a:p>
              <a:pPr algn="ctr" hangingPunct="0">
                <a:lnSpc>
                  <a:spcPct val="93000"/>
                </a:lnSpc>
                <a:spcBef>
                  <a:spcPts val="15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t>Who is nearest to the voter?</a:t>
              </a:r>
              <a:endParaRPr lang="en-US" sz="3600" b="1" dirty="0"/>
            </a:p>
          </p:txBody>
        </p:sp>
        <p:grpSp>
          <p:nvGrpSpPr>
            <p:cNvPr id="5" name="Group 4"/>
            <p:cNvGrpSpPr>
              <a:grpSpLocks/>
            </p:cNvGrpSpPr>
            <p:nvPr/>
          </p:nvGrpSpPr>
          <p:grpSpPr bwMode="auto">
            <a:xfrm>
              <a:off x="1150" y="804"/>
              <a:ext cx="3792" cy="3196"/>
              <a:chOff x="1150" y="804"/>
              <a:chExt cx="3792" cy="3196"/>
            </a:xfrm>
          </p:grpSpPr>
          <p:grpSp>
            <p:nvGrpSpPr>
              <p:cNvPr id="6" name="Group 5"/>
              <p:cNvGrpSpPr>
                <a:grpSpLocks/>
              </p:cNvGrpSpPr>
              <p:nvPr/>
            </p:nvGrpSpPr>
            <p:grpSpPr bwMode="auto">
              <a:xfrm>
                <a:off x="3046" y="983"/>
                <a:ext cx="10" cy="2753"/>
                <a:chOff x="3046" y="983"/>
                <a:chExt cx="10" cy="2753"/>
              </a:xfrm>
            </p:grpSpPr>
            <p:sp>
              <p:nvSpPr>
                <p:cNvPr id="15" name="Line 6"/>
                <p:cNvSpPr>
                  <a:spLocks noChangeShapeType="1"/>
                </p:cNvSpPr>
                <p:nvPr/>
              </p:nvSpPr>
              <p:spPr bwMode="auto">
                <a:xfrm>
                  <a:off x="3046" y="3448"/>
                  <a:ext cx="0" cy="288"/>
                </a:xfrm>
                <a:prstGeom prst="line">
                  <a:avLst/>
                </a:prstGeom>
                <a:noFill/>
                <a:ln w="9360">
                  <a:solidFill>
                    <a:srgbClr val="CC0000"/>
                  </a:solidFill>
                  <a:round/>
                  <a:headEnd/>
                  <a:tailEnd type="triangle" w="med" len="med"/>
                </a:ln>
              </p:spPr>
              <p:txBody>
                <a:bodyPr/>
                <a:lstStyle/>
                <a:p>
                  <a:endParaRPr lang="en-ZW"/>
                </a:p>
              </p:txBody>
            </p:sp>
            <p:sp>
              <p:nvSpPr>
                <p:cNvPr id="16" name="Line 7"/>
                <p:cNvSpPr>
                  <a:spLocks noChangeShapeType="1"/>
                </p:cNvSpPr>
                <p:nvPr/>
              </p:nvSpPr>
              <p:spPr bwMode="auto">
                <a:xfrm>
                  <a:off x="3055" y="983"/>
                  <a:ext cx="1" cy="288"/>
                </a:xfrm>
                <a:prstGeom prst="line">
                  <a:avLst/>
                </a:prstGeom>
                <a:noFill/>
                <a:ln w="9360">
                  <a:solidFill>
                    <a:srgbClr val="CC0000"/>
                  </a:solidFill>
                  <a:round/>
                  <a:headEnd/>
                  <a:tailEnd type="triangle" w="med" len="med"/>
                </a:ln>
              </p:spPr>
              <p:txBody>
                <a:bodyPr/>
                <a:lstStyle/>
                <a:p>
                  <a:endParaRPr lang="en-ZW"/>
                </a:p>
              </p:txBody>
            </p:sp>
            <p:sp>
              <p:nvSpPr>
                <p:cNvPr id="17" name="Line 8"/>
                <p:cNvSpPr>
                  <a:spLocks noChangeShapeType="1"/>
                </p:cNvSpPr>
                <p:nvPr/>
              </p:nvSpPr>
              <p:spPr bwMode="auto">
                <a:xfrm>
                  <a:off x="3048" y="1484"/>
                  <a:ext cx="1" cy="288"/>
                </a:xfrm>
                <a:prstGeom prst="line">
                  <a:avLst/>
                </a:prstGeom>
                <a:noFill/>
                <a:ln w="9360">
                  <a:solidFill>
                    <a:srgbClr val="CC0000"/>
                  </a:solidFill>
                  <a:round/>
                  <a:headEnd/>
                  <a:tailEnd type="triangle" w="med" len="med"/>
                </a:ln>
              </p:spPr>
              <p:txBody>
                <a:bodyPr/>
                <a:lstStyle/>
                <a:p>
                  <a:endParaRPr lang="en-ZW"/>
                </a:p>
              </p:txBody>
            </p:sp>
            <p:sp>
              <p:nvSpPr>
                <p:cNvPr id="18" name="Line 9"/>
                <p:cNvSpPr>
                  <a:spLocks noChangeShapeType="1"/>
                </p:cNvSpPr>
                <p:nvPr/>
              </p:nvSpPr>
              <p:spPr bwMode="auto">
                <a:xfrm>
                  <a:off x="3047" y="1947"/>
                  <a:ext cx="1" cy="288"/>
                </a:xfrm>
                <a:prstGeom prst="line">
                  <a:avLst/>
                </a:prstGeom>
                <a:noFill/>
                <a:ln w="9360">
                  <a:solidFill>
                    <a:srgbClr val="CC0000"/>
                  </a:solidFill>
                  <a:round/>
                  <a:headEnd/>
                  <a:tailEnd type="triangle" w="med" len="med"/>
                </a:ln>
              </p:spPr>
              <p:txBody>
                <a:bodyPr/>
                <a:lstStyle/>
                <a:p>
                  <a:endParaRPr lang="en-ZW"/>
                </a:p>
              </p:txBody>
            </p:sp>
            <p:sp>
              <p:nvSpPr>
                <p:cNvPr id="19" name="Line 10"/>
                <p:cNvSpPr>
                  <a:spLocks noChangeShapeType="1"/>
                </p:cNvSpPr>
                <p:nvPr/>
              </p:nvSpPr>
              <p:spPr bwMode="auto">
                <a:xfrm>
                  <a:off x="3046" y="2462"/>
                  <a:ext cx="1" cy="288"/>
                </a:xfrm>
                <a:prstGeom prst="line">
                  <a:avLst/>
                </a:prstGeom>
                <a:noFill/>
                <a:ln w="9360">
                  <a:solidFill>
                    <a:srgbClr val="CC0000"/>
                  </a:solidFill>
                  <a:round/>
                  <a:headEnd/>
                  <a:tailEnd type="triangle" w="med" len="med"/>
                </a:ln>
              </p:spPr>
              <p:txBody>
                <a:bodyPr/>
                <a:lstStyle/>
                <a:p>
                  <a:endParaRPr lang="en-ZW"/>
                </a:p>
              </p:txBody>
            </p:sp>
            <p:sp>
              <p:nvSpPr>
                <p:cNvPr id="20" name="Line 11"/>
                <p:cNvSpPr>
                  <a:spLocks noChangeShapeType="1"/>
                </p:cNvSpPr>
                <p:nvPr/>
              </p:nvSpPr>
              <p:spPr bwMode="auto">
                <a:xfrm>
                  <a:off x="3050" y="2952"/>
                  <a:ext cx="1" cy="288"/>
                </a:xfrm>
                <a:prstGeom prst="line">
                  <a:avLst/>
                </a:prstGeom>
                <a:noFill/>
                <a:ln w="9360">
                  <a:solidFill>
                    <a:srgbClr val="CC0000"/>
                  </a:solidFill>
                  <a:round/>
                  <a:headEnd/>
                  <a:tailEnd type="triangle" w="med" len="med"/>
                </a:ln>
              </p:spPr>
              <p:txBody>
                <a:bodyPr/>
                <a:lstStyle/>
                <a:p>
                  <a:endParaRPr lang="en-ZW"/>
                </a:p>
              </p:txBody>
            </p:sp>
          </p:grpSp>
          <p:grpSp>
            <p:nvGrpSpPr>
              <p:cNvPr id="7" name="Group 12"/>
              <p:cNvGrpSpPr>
                <a:grpSpLocks/>
              </p:cNvGrpSpPr>
              <p:nvPr/>
            </p:nvGrpSpPr>
            <p:grpSpPr bwMode="auto">
              <a:xfrm>
                <a:off x="1150" y="804"/>
                <a:ext cx="3792" cy="3196"/>
                <a:chOff x="1150" y="804"/>
                <a:chExt cx="3792" cy="3196"/>
              </a:xfrm>
            </p:grpSpPr>
            <p:sp>
              <p:nvSpPr>
                <p:cNvPr id="8" name="Text Box 13"/>
                <p:cNvSpPr txBox="1">
                  <a:spLocks noChangeArrowheads="1"/>
                </p:cNvSpPr>
                <p:nvPr/>
              </p:nvSpPr>
              <p:spPr bwMode="auto">
                <a:xfrm>
                  <a:off x="2304" y="3215"/>
                  <a:ext cx="1344" cy="233"/>
                </a:xfrm>
                <a:prstGeom prst="rect">
                  <a:avLst/>
                </a:prstGeom>
                <a:noFill/>
                <a:ln w="9525">
                  <a:noFill/>
                  <a:round/>
                  <a:headEnd/>
                  <a:tailEnd/>
                </a:ln>
              </p:spPr>
              <p:txBody>
                <a:bodyPr wrap="square"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rgbClr val="000000"/>
                      </a:solidFill>
                    </a:rPr>
                    <a:t>BLOs Supervisor</a:t>
                  </a:r>
                  <a:endParaRPr lang="en-US" sz="1800" b="1" dirty="0">
                    <a:solidFill>
                      <a:srgbClr val="000000"/>
                    </a:solidFill>
                  </a:endParaRPr>
                </a:p>
              </p:txBody>
            </p:sp>
            <p:sp>
              <p:nvSpPr>
                <p:cNvPr id="9" name="Text Box 14"/>
                <p:cNvSpPr txBox="1">
                  <a:spLocks noChangeArrowheads="1"/>
                </p:cNvSpPr>
                <p:nvPr/>
              </p:nvSpPr>
              <p:spPr bwMode="auto">
                <a:xfrm>
                  <a:off x="1855" y="1280"/>
                  <a:ext cx="2400" cy="233"/>
                </a:xfrm>
                <a:prstGeom prst="rect">
                  <a:avLst/>
                </a:prstGeom>
                <a:noFill/>
                <a:ln w="9525">
                  <a:noFill/>
                  <a:round/>
                  <a:headEnd/>
                  <a:tailEnd/>
                </a:ln>
              </p:spPr>
              <p:txBody>
                <a:bodyPr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Chief Electoral Officer </a:t>
                  </a:r>
                  <a:r>
                    <a:rPr lang="en-US" sz="1800" b="1" dirty="0" smtClean="0">
                      <a:solidFill>
                        <a:srgbClr val="000000"/>
                      </a:solidFill>
                    </a:rPr>
                    <a:t>(</a:t>
                  </a:r>
                  <a:r>
                    <a:rPr lang="en-US" sz="1800" b="1" dirty="0">
                      <a:solidFill>
                        <a:srgbClr val="000000"/>
                      </a:solidFill>
                    </a:rPr>
                    <a:t>CEO)</a:t>
                  </a:r>
                </a:p>
              </p:txBody>
            </p:sp>
            <p:sp>
              <p:nvSpPr>
                <p:cNvPr id="10" name="Text Box 15"/>
                <p:cNvSpPr txBox="1">
                  <a:spLocks noChangeArrowheads="1"/>
                </p:cNvSpPr>
                <p:nvPr/>
              </p:nvSpPr>
              <p:spPr bwMode="auto">
                <a:xfrm>
                  <a:off x="1703" y="1772"/>
                  <a:ext cx="2688" cy="233"/>
                </a:xfrm>
                <a:prstGeom prst="rect">
                  <a:avLst/>
                </a:prstGeom>
                <a:noFill/>
                <a:ln w="9525">
                  <a:noFill/>
                  <a:round/>
                  <a:headEnd/>
                  <a:tailEnd/>
                </a:ln>
              </p:spPr>
              <p:txBody>
                <a:bodyPr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District Election Officer </a:t>
                  </a:r>
                  <a:r>
                    <a:rPr lang="en-US" sz="1800" b="1" dirty="0" smtClean="0">
                      <a:solidFill>
                        <a:srgbClr val="000000"/>
                      </a:solidFill>
                    </a:rPr>
                    <a:t>(</a:t>
                  </a:r>
                  <a:r>
                    <a:rPr lang="en-US" sz="1800" b="1" dirty="0">
                      <a:solidFill>
                        <a:srgbClr val="000000"/>
                      </a:solidFill>
                    </a:rPr>
                    <a:t>DEO)</a:t>
                  </a:r>
                </a:p>
              </p:txBody>
            </p:sp>
            <p:sp>
              <p:nvSpPr>
                <p:cNvPr id="11" name="Text Box 16"/>
                <p:cNvSpPr txBox="1">
                  <a:spLocks noChangeArrowheads="1"/>
                </p:cNvSpPr>
                <p:nvPr/>
              </p:nvSpPr>
              <p:spPr bwMode="auto">
                <a:xfrm>
                  <a:off x="1583" y="2232"/>
                  <a:ext cx="2928" cy="233"/>
                </a:xfrm>
                <a:prstGeom prst="rect">
                  <a:avLst/>
                </a:prstGeom>
                <a:noFill/>
                <a:ln w="9525">
                  <a:noFill/>
                  <a:round/>
                  <a:headEnd/>
                  <a:tailEnd/>
                </a:ln>
              </p:spPr>
              <p:txBody>
                <a:bodyPr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Electoral Registration Officer </a:t>
                  </a:r>
                  <a:r>
                    <a:rPr lang="en-US" sz="1800" b="1" dirty="0" smtClean="0">
                      <a:solidFill>
                        <a:srgbClr val="000000"/>
                      </a:solidFill>
                    </a:rPr>
                    <a:t>(</a:t>
                  </a:r>
                  <a:r>
                    <a:rPr lang="en-US" sz="1800" b="1" dirty="0">
                      <a:solidFill>
                        <a:srgbClr val="000000"/>
                      </a:solidFill>
                    </a:rPr>
                    <a:t>ERO)</a:t>
                  </a:r>
                </a:p>
              </p:txBody>
            </p:sp>
            <p:sp>
              <p:nvSpPr>
                <p:cNvPr id="12" name="Text Box 17"/>
                <p:cNvSpPr txBox="1">
                  <a:spLocks noChangeArrowheads="1"/>
                </p:cNvSpPr>
                <p:nvPr/>
              </p:nvSpPr>
              <p:spPr bwMode="auto">
                <a:xfrm>
                  <a:off x="1150" y="2744"/>
                  <a:ext cx="3792" cy="233"/>
                </a:xfrm>
                <a:prstGeom prst="rect">
                  <a:avLst/>
                </a:prstGeom>
                <a:noFill/>
                <a:ln w="9525">
                  <a:noFill/>
                  <a:round/>
                  <a:headEnd/>
                  <a:tailEnd/>
                </a:ln>
              </p:spPr>
              <p:txBody>
                <a:bodyPr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Assistant Electoral Registration Officer </a:t>
                  </a:r>
                  <a:r>
                    <a:rPr lang="en-US" sz="1800" b="1" dirty="0" smtClean="0">
                      <a:solidFill>
                        <a:srgbClr val="000000"/>
                      </a:solidFill>
                    </a:rPr>
                    <a:t>(</a:t>
                  </a:r>
                  <a:r>
                    <a:rPr lang="en-US" sz="1800" b="1" dirty="0">
                      <a:solidFill>
                        <a:srgbClr val="000000"/>
                      </a:solidFill>
                    </a:rPr>
                    <a:t>AERO)</a:t>
                  </a:r>
                </a:p>
              </p:txBody>
            </p:sp>
            <p:sp>
              <p:nvSpPr>
                <p:cNvPr id="13" name="Text Box 18"/>
                <p:cNvSpPr txBox="1">
                  <a:spLocks noChangeArrowheads="1"/>
                </p:cNvSpPr>
                <p:nvPr/>
              </p:nvSpPr>
              <p:spPr bwMode="auto">
                <a:xfrm>
                  <a:off x="2045" y="3767"/>
                  <a:ext cx="1883" cy="233"/>
                </a:xfrm>
                <a:prstGeom prst="rect">
                  <a:avLst/>
                </a:prstGeom>
                <a:noFill/>
                <a:ln w="9525">
                  <a:noFill/>
                  <a:round/>
                  <a:headEnd/>
                  <a:tailEnd/>
                </a:ln>
              </p:spPr>
              <p:txBody>
                <a:bodyPr wrap="square"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Booth Level Officer </a:t>
                  </a:r>
                  <a:r>
                    <a:rPr lang="en-US" sz="1800" b="1" dirty="0" smtClean="0">
                      <a:solidFill>
                        <a:srgbClr val="000000"/>
                      </a:solidFill>
                    </a:rPr>
                    <a:t>(</a:t>
                  </a:r>
                  <a:r>
                    <a:rPr lang="en-US" sz="1800" b="1" dirty="0">
                      <a:solidFill>
                        <a:srgbClr val="000000"/>
                      </a:solidFill>
                    </a:rPr>
                    <a:t>BLO)</a:t>
                  </a:r>
                </a:p>
              </p:txBody>
            </p:sp>
            <p:sp>
              <p:nvSpPr>
                <p:cNvPr id="14" name="Text Box 19"/>
                <p:cNvSpPr txBox="1">
                  <a:spLocks noChangeArrowheads="1"/>
                </p:cNvSpPr>
                <p:nvPr/>
              </p:nvSpPr>
              <p:spPr bwMode="auto">
                <a:xfrm>
                  <a:off x="1879" y="804"/>
                  <a:ext cx="2400" cy="233"/>
                </a:xfrm>
                <a:prstGeom prst="rect">
                  <a:avLst/>
                </a:prstGeom>
                <a:noFill/>
                <a:ln w="9525">
                  <a:noFill/>
                  <a:round/>
                  <a:headEnd/>
                  <a:tailEnd/>
                </a:ln>
              </p:spPr>
              <p:txBody>
                <a:bodyPr lIns="90000" tIns="46800" rIns="90000" bIns="46800">
                  <a:spAutoFit/>
                </a:bodyPr>
                <a:lstStyle/>
                <a:p>
                  <a:pPr algn="ctr" hangingPunct="0">
                    <a:lnSpc>
                      <a:spcPct val="93000"/>
                    </a:lnSpc>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rPr>
                    <a:t>Election Commission of India </a:t>
                  </a:r>
                  <a:r>
                    <a:rPr lang="en-US" sz="1800" b="1" dirty="0" smtClean="0">
                      <a:solidFill>
                        <a:srgbClr val="000000"/>
                      </a:solidFill>
                    </a:rPr>
                    <a:t>(</a:t>
                  </a:r>
                  <a:r>
                    <a:rPr lang="en-US" sz="1800" b="1" dirty="0">
                      <a:solidFill>
                        <a:srgbClr val="000000"/>
                      </a:solidFill>
                    </a:rPr>
                    <a:t>ECI)</a:t>
                  </a:r>
                </a:p>
              </p:txBody>
            </p:sp>
          </p:grpSp>
        </p:grpSp>
      </p:grpSp>
    </p:spTree>
    <p:extLst>
      <p:ext uri="{BB962C8B-B14F-4D97-AF65-F5344CB8AC3E}">
        <p14:creationId xmlns:p14="http://schemas.microsoft.com/office/powerpoint/2010/main" val="21025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7667" y="2639216"/>
            <a:ext cx="5715026" cy="1107996"/>
          </a:xfrm>
          <a:prstGeom prst="rect">
            <a:avLst/>
          </a:prstGeom>
        </p:spPr>
        <p:txBody>
          <a:bodyPr wrap="none">
            <a:spAutoFit/>
          </a:bodyPr>
          <a:lstStyle/>
          <a:p>
            <a:r>
              <a:rPr lang="en-IN" sz="6600" b="1" dirty="0"/>
              <a:t>FIRST SESSION</a:t>
            </a:r>
          </a:p>
        </p:txBody>
      </p:sp>
    </p:spTree>
    <p:extLst>
      <p:ext uri="{BB962C8B-B14F-4D97-AF65-F5344CB8AC3E}">
        <p14:creationId xmlns:p14="http://schemas.microsoft.com/office/powerpoint/2010/main" val="9228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BOOTH LEVEL OFFICER (BLO)</a:t>
            </a:r>
            <a:endParaRPr lang="en-IN" dirty="0"/>
          </a:p>
        </p:txBody>
      </p:sp>
      <p:sp>
        <p:nvSpPr>
          <p:cNvPr id="3" name="Content Placeholder 2"/>
          <p:cNvSpPr>
            <a:spLocks noGrp="1"/>
          </p:cNvSpPr>
          <p:nvPr>
            <p:ph idx="1"/>
          </p:nvPr>
        </p:nvSpPr>
        <p:spPr>
          <a:xfrm>
            <a:off x="775854" y="1473200"/>
            <a:ext cx="10806545" cy="4851400"/>
          </a:xfrm>
        </p:spPr>
        <p:txBody>
          <a:bodyPr>
            <a:normAutofit/>
          </a:bodyPr>
          <a:lstStyle/>
          <a:p>
            <a:pPr marL="273050" indent="-273050">
              <a:spcBef>
                <a:spcPts val="550"/>
              </a:spcBef>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sz="2400" dirty="0">
                <a:solidFill>
                  <a:srgbClr val="CCFF33"/>
                </a:solidFill>
              </a:rPr>
              <a:t>Who is </a:t>
            </a:r>
            <a:r>
              <a:rPr lang="en-US" sz="2400" dirty="0" smtClean="0">
                <a:solidFill>
                  <a:srgbClr val="CCFF33"/>
                </a:solidFill>
              </a:rPr>
              <a:t>BLO? </a:t>
            </a:r>
            <a:endParaRPr lang="en-US" sz="2400" dirty="0">
              <a:solidFill>
                <a:srgbClr val="CCFF33"/>
              </a:solidFill>
            </a:endParaRPr>
          </a:p>
          <a:p>
            <a:pPr marL="273050" indent="-273050" algn="just">
              <a:spcBef>
                <a:spcPts val="550"/>
              </a:spcBef>
              <a:buFont typeface="Arial" charset="0"/>
              <a:buChar char="•"/>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dirty="0"/>
              <a:t>A</a:t>
            </a:r>
            <a:r>
              <a:rPr lang="en-US" dirty="0" smtClean="0"/>
              <a:t>n </a:t>
            </a:r>
            <a:r>
              <a:rPr lang="en-US" dirty="0"/>
              <a:t>important official in election hierarchy so much so that </a:t>
            </a:r>
            <a:r>
              <a:rPr lang="en-US" dirty="0" smtClean="0"/>
              <a:t>EROs/AEROs </a:t>
            </a:r>
            <a:r>
              <a:rPr lang="en-US" dirty="0"/>
              <a:t>must maintain updated list of BLOs with contact details </a:t>
            </a:r>
            <a:r>
              <a:rPr lang="en-US" dirty="0" smtClean="0"/>
              <a:t>&amp; host </a:t>
            </a:r>
            <a:r>
              <a:rPr lang="en-US" dirty="0"/>
              <a:t>it on portal of CEO.</a:t>
            </a:r>
          </a:p>
          <a:p>
            <a:pPr marL="273050" indent="-273050" algn="just">
              <a:spcBef>
                <a:spcPts val="550"/>
              </a:spcBef>
              <a:buFont typeface="Arial" charset="0"/>
              <a:buChar char="•"/>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dirty="0"/>
              <a:t>R</a:t>
            </a:r>
            <a:r>
              <a:rPr lang="en-US" dirty="0" smtClean="0"/>
              <a:t>esponsible </a:t>
            </a:r>
            <a:r>
              <a:rPr lang="en-US" dirty="0"/>
              <a:t>for maintaining the updated electoral roll of the assigned part area under the </a:t>
            </a:r>
            <a:r>
              <a:rPr lang="en-US" dirty="0" smtClean="0"/>
              <a:t>control &amp; </a:t>
            </a:r>
            <a:r>
              <a:rPr lang="en-US" dirty="0"/>
              <a:t>supervision </a:t>
            </a:r>
            <a:r>
              <a:rPr lang="en-US" dirty="0" smtClean="0"/>
              <a:t>of all </a:t>
            </a:r>
            <a:r>
              <a:rPr lang="en-US" dirty="0"/>
              <a:t>the officers up in the previous hierarchy chart. </a:t>
            </a:r>
            <a:r>
              <a:rPr lang="en-US" dirty="0" smtClean="0"/>
              <a:t>Concept </a:t>
            </a:r>
            <a:r>
              <a:rPr lang="en-US" dirty="0"/>
              <a:t>introduced in 2006.</a:t>
            </a:r>
          </a:p>
          <a:p>
            <a:pPr marL="273050" indent="-273050">
              <a:spcBef>
                <a:spcPts val="550"/>
              </a:spcBef>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endParaRPr lang="en-US" sz="2400" dirty="0">
              <a:solidFill>
                <a:srgbClr val="000000"/>
              </a:solidFill>
            </a:endParaRPr>
          </a:p>
          <a:p>
            <a:pPr marL="273050" indent="-273050">
              <a:spcBef>
                <a:spcPts val="550"/>
              </a:spcBef>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sz="2400" dirty="0" smtClean="0">
                <a:solidFill>
                  <a:srgbClr val="CCFF33"/>
                </a:solidFill>
              </a:rPr>
              <a:t>Appointment? </a:t>
            </a:r>
            <a:endParaRPr lang="en-US" sz="2400" dirty="0">
              <a:solidFill>
                <a:srgbClr val="CCFF33"/>
              </a:solidFill>
            </a:endParaRPr>
          </a:p>
          <a:p>
            <a:pPr marL="273050" indent="-273050" algn="just">
              <a:spcBef>
                <a:spcPts val="550"/>
              </a:spcBef>
              <a:buFont typeface="Arial" charset="0"/>
              <a:buChar char="•"/>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dirty="0"/>
              <a:t>Under section 13B(2) </a:t>
            </a:r>
            <a:r>
              <a:rPr lang="en-US" dirty="0" smtClean="0"/>
              <a:t>of </a:t>
            </a:r>
            <a:r>
              <a:rPr lang="en-US" dirty="0"/>
              <a:t>R.P. </a:t>
            </a:r>
            <a:r>
              <a:rPr lang="en-US" dirty="0" smtClean="0"/>
              <a:t>Act,1950 – </a:t>
            </a:r>
            <a:r>
              <a:rPr lang="en-US" dirty="0"/>
              <a:t>appointed by ERO with prior approval of DEO </a:t>
            </a:r>
            <a:r>
              <a:rPr lang="en-US" dirty="0" smtClean="0"/>
              <a:t>concerned,</a:t>
            </a:r>
            <a:endParaRPr lang="en-US" dirty="0"/>
          </a:p>
          <a:p>
            <a:pPr marL="273050" indent="-273050" algn="just">
              <a:spcBef>
                <a:spcPts val="550"/>
              </a:spcBef>
              <a:buFont typeface="Arial" charset="0"/>
              <a:buChar char="•"/>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dirty="0"/>
              <a:t>Preferably state Govt./local authority </a:t>
            </a:r>
            <a:r>
              <a:rPr lang="en-US" dirty="0" smtClean="0"/>
              <a:t>employee, </a:t>
            </a:r>
            <a:endParaRPr lang="en-US" dirty="0"/>
          </a:p>
          <a:p>
            <a:pPr marL="273050" indent="-273050" algn="just">
              <a:spcBef>
                <a:spcPts val="550"/>
              </a:spcBef>
              <a:buFont typeface="Arial" charset="0"/>
              <a:buChar char="•"/>
              <a:tabLst>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 pos="7132638" algn="l"/>
                <a:tab pos="7589838" algn="l"/>
                <a:tab pos="8047038" algn="l"/>
                <a:tab pos="8504238" algn="l"/>
                <a:tab pos="8961438" algn="l"/>
                <a:tab pos="9418638" algn="l"/>
              </a:tabLst>
            </a:pPr>
            <a:r>
              <a:rPr lang="en-US" dirty="0"/>
              <a:t>In certain cases, retired </a:t>
            </a:r>
            <a:r>
              <a:rPr lang="en-US" dirty="0" smtClean="0"/>
              <a:t>Govt. </a:t>
            </a:r>
            <a:r>
              <a:rPr lang="en-US" dirty="0"/>
              <a:t>employees </a:t>
            </a:r>
            <a:r>
              <a:rPr lang="en-US" dirty="0" smtClean="0"/>
              <a:t>too for </a:t>
            </a:r>
            <a:r>
              <a:rPr lang="en-US" dirty="0"/>
              <a:t>urban areas. Central </a:t>
            </a:r>
            <a:r>
              <a:rPr lang="en-US" dirty="0" smtClean="0"/>
              <a:t>Govt. </a:t>
            </a:r>
            <a:r>
              <a:rPr lang="en-US" dirty="0"/>
              <a:t>employees, if </a:t>
            </a:r>
            <a:r>
              <a:rPr lang="en-US" dirty="0" smtClean="0"/>
              <a:t>willing &amp; </a:t>
            </a:r>
            <a:r>
              <a:rPr lang="en-US" dirty="0"/>
              <a:t>only in exceptional cases. </a:t>
            </a:r>
          </a:p>
          <a:p>
            <a:endParaRPr lang="en-IN" dirty="0"/>
          </a:p>
        </p:txBody>
      </p:sp>
    </p:spTree>
    <p:extLst>
      <p:ext uri="{BB962C8B-B14F-4D97-AF65-F5344CB8AC3E}">
        <p14:creationId xmlns:p14="http://schemas.microsoft.com/office/powerpoint/2010/main" val="13216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Times New Roman" pitchFamily="18" charset="0"/>
                <a:cs typeface="Times New Roman" pitchFamily="18" charset="0"/>
              </a:rPr>
              <a:t> </a:t>
            </a:r>
            <a:r>
              <a:rPr lang="en-US" sz="4400" b="1" dirty="0" smtClean="0">
                <a:latin typeface="Times New Roman" pitchFamily="18" charset="0"/>
                <a:cs typeface="Times New Roman" pitchFamily="18" charset="0"/>
              </a:rPr>
              <a:t>BLO, THE KINGPIN </a:t>
            </a:r>
            <a:endParaRPr lang="en-IN" sz="4400" dirty="0"/>
          </a:p>
        </p:txBody>
      </p:sp>
      <p:sp>
        <p:nvSpPr>
          <p:cNvPr id="3" name="Content Placeholder 2"/>
          <p:cNvSpPr>
            <a:spLocks noGrp="1"/>
          </p:cNvSpPr>
          <p:nvPr>
            <p:ph idx="1"/>
          </p:nvPr>
        </p:nvSpPr>
        <p:spPr>
          <a:xfrm>
            <a:off x="609600" y="1643017"/>
            <a:ext cx="10972800" cy="4653280"/>
          </a:xfrm>
        </p:spPr>
        <p:txBody>
          <a:bodyPr>
            <a:normAutofit/>
          </a:bodyPr>
          <a:lstStyle/>
          <a:p>
            <a:pPr algn="just"/>
            <a:r>
              <a:rPr lang="en-IN" dirty="0">
                <a:solidFill>
                  <a:srgbClr val="CCFF33"/>
                </a:solidFill>
              </a:rPr>
              <a:t>Section 13CC  </a:t>
            </a:r>
            <a:r>
              <a:rPr lang="en-IN" dirty="0"/>
              <a:t>applies to BLOs also so they function under the control &amp; supervision of </a:t>
            </a:r>
            <a:r>
              <a:rPr lang="en-IN" dirty="0" smtClean="0"/>
              <a:t>ECI/CEO</a:t>
            </a:r>
            <a:r>
              <a:rPr lang="en-IN" dirty="0"/>
              <a:t>;</a:t>
            </a:r>
          </a:p>
          <a:p>
            <a:pPr algn="just"/>
            <a:r>
              <a:rPr lang="en-IN" dirty="0"/>
              <a:t>Each </a:t>
            </a:r>
            <a:r>
              <a:rPr lang="en-IN" dirty="0" smtClean="0"/>
              <a:t>BLO is </a:t>
            </a:r>
            <a:r>
              <a:rPr lang="en-IN" dirty="0"/>
              <a:t>issued a </a:t>
            </a:r>
            <a:r>
              <a:rPr lang="en-IN" dirty="0">
                <a:solidFill>
                  <a:srgbClr val="CCFF33"/>
                </a:solidFill>
              </a:rPr>
              <a:t>special </a:t>
            </a:r>
            <a:r>
              <a:rPr lang="en-IN" dirty="0" smtClean="0">
                <a:solidFill>
                  <a:srgbClr val="CCFF33"/>
                </a:solidFill>
              </a:rPr>
              <a:t>kit</a:t>
            </a:r>
            <a:r>
              <a:rPr lang="en-IN" dirty="0" smtClean="0"/>
              <a:t>, </a:t>
            </a:r>
            <a:r>
              <a:rPr lang="en-IN" dirty="0" smtClean="0">
                <a:solidFill>
                  <a:srgbClr val="CCFF33"/>
                </a:solidFill>
              </a:rPr>
              <a:t>photo I-card </a:t>
            </a:r>
            <a:r>
              <a:rPr lang="en-IN" dirty="0" smtClean="0"/>
              <a:t>&amp; is entitled </a:t>
            </a:r>
            <a:r>
              <a:rPr lang="en-IN" dirty="0"/>
              <a:t>to </a:t>
            </a:r>
            <a:r>
              <a:rPr lang="en-IN" dirty="0">
                <a:solidFill>
                  <a:srgbClr val="CCFF33"/>
                </a:solidFill>
              </a:rPr>
              <a:t>cash </a:t>
            </a:r>
            <a:r>
              <a:rPr lang="en-IN" dirty="0" smtClean="0">
                <a:solidFill>
                  <a:srgbClr val="CCFF33"/>
                </a:solidFill>
              </a:rPr>
              <a:t>incentives</a:t>
            </a:r>
            <a:r>
              <a:rPr lang="en-IN" dirty="0" smtClean="0"/>
              <a:t>/ </a:t>
            </a:r>
            <a:r>
              <a:rPr lang="en-IN" dirty="0" smtClean="0">
                <a:solidFill>
                  <a:srgbClr val="CCFF33"/>
                </a:solidFill>
              </a:rPr>
              <a:t>remuneration</a:t>
            </a:r>
            <a:r>
              <a:rPr lang="en-IN" dirty="0" smtClean="0"/>
              <a:t> </a:t>
            </a:r>
            <a:r>
              <a:rPr lang="en-IN" dirty="0"/>
              <a:t>as per prescribed </a:t>
            </a:r>
            <a:r>
              <a:rPr lang="en-IN" dirty="0" smtClean="0"/>
              <a:t>rates;</a:t>
            </a:r>
            <a:endParaRPr lang="en-IN" dirty="0"/>
          </a:p>
          <a:p>
            <a:pPr algn="just"/>
            <a:r>
              <a:rPr lang="en-IN" dirty="0">
                <a:solidFill>
                  <a:srgbClr val="CCFF33"/>
                </a:solidFill>
              </a:rPr>
              <a:t>Punishment</a:t>
            </a:r>
            <a:r>
              <a:rPr lang="en-IN" dirty="0"/>
              <a:t> for </a:t>
            </a:r>
            <a:r>
              <a:rPr lang="en-IN" dirty="0" smtClean="0"/>
              <a:t>wilful </a:t>
            </a:r>
            <a:r>
              <a:rPr lang="en-IN" dirty="0"/>
              <a:t>default </a:t>
            </a:r>
            <a:r>
              <a:rPr lang="en-IN" dirty="0" smtClean="0"/>
              <a:t>u/s </a:t>
            </a:r>
            <a:r>
              <a:rPr lang="en-IN" dirty="0"/>
              <a:t>32 of RP Act </a:t>
            </a:r>
            <a:r>
              <a:rPr lang="en-IN" dirty="0" smtClean="0"/>
              <a:t>1950;</a:t>
            </a:r>
            <a:endParaRPr lang="en-IN" dirty="0"/>
          </a:p>
          <a:p>
            <a:pPr algn="just"/>
            <a:r>
              <a:rPr lang="en-IN" dirty="0"/>
              <a:t>On </a:t>
            </a:r>
            <a:r>
              <a:rPr lang="en-IN" dirty="0" smtClean="0">
                <a:solidFill>
                  <a:srgbClr val="CCFF33"/>
                </a:solidFill>
              </a:rPr>
              <a:t>Poll day</a:t>
            </a:r>
            <a:r>
              <a:rPr lang="en-IN" dirty="0" smtClean="0"/>
              <a:t>, </a:t>
            </a:r>
            <a:r>
              <a:rPr lang="en-IN" dirty="0"/>
              <a:t>he is present at polling booth with voter’s slip &amp;</a:t>
            </a:r>
            <a:r>
              <a:rPr lang="en-IN" dirty="0" smtClean="0"/>
              <a:t> </a:t>
            </a:r>
            <a:r>
              <a:rPr lang="en-IN" dirty="0"/>
              <a:t>extends </a:t>
            </a:r>
            <a:r>
              <a:rPr lang="en-IN" dirty="0">
                <a:solidFill>
                  <a:srgbClr val="CCFF33"/>
                </a:solidFill>
              </a:rPr>
              <a:t>all assistance </a:t>
            </a:r>
            <a:r>
              <a:rPr lang="en-IN" dirty="0"/>
              <a:t>on the </a:t>
            </a:r>
            <a:r>
              <a:rPr lang="en-IN" dirty="0" smtClean="0"/>
              <a:t>day.</a:t>
            </a:r>
          </a:p>
          <a:p>
            <a:pPr marL="0" indent="0" algn="just">
              <a:buNone/>
            </a:pPr>
            <a:endParaRPr lang="en-IN" sz="1100" dirty="0"/>
          </a:p>
          <a:p>
            <a:pPr marL="0" indent="0" algn="ctr">
              <a:buNone/>
            </a:pPr>
            <a:r>
              <a:rPr lang="en-IN" sz="2400" b="1" dirty="0" smtClean="0">
                <a:solidFill>
                  <a:srgbClr val="CCFF33"/>
                </a:solidFill>
              </a:rPr>
              <a:t>BLO </a:t>
            </a:r>
            <a:r>
              <a:rPr lang="en-IN" sz="2400" b="1" dirty="0">
                <a:solidFill>
                  <a:srgbClr val="CCFF33"/>
                </a:solidFill>
              </a:rPr>
              <a:t>IS THE KINGPIN OF THE ELECTORAL ROLL MANAGEMENT.  </a:t>
            </a:r>
          </a:p>
        </p:txBody>
      </p:sp>
    </p:spTree>
    <p:extLst>
      <p:ext uri="{BB962C8B-B14F-4D97-AF65-F5344CB8AC3E}">
        <p14:creationId xmlns:p14="http://schemas.microsoft.com/office/powerpoint/2010/main" val="19441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31"/>
            <a:ext cx="10972800" cy="789940"/>
          </a:xfrm>
        </p:spPr>
        <p:txBody>
          <a:bodyPr/>
          <a:lstStyle/>
          <a:p>
            <a:r>
              <a:rPr lang="en-IN" dirty="0" smtClean="0"/>
              <a:t>IMPORTANCE OF THE ROLE OF BLO</a:t>
            </a:r>
            <a:endParaRPr lang="en-IN" dirty="0"/>
          </a:p>
        </p:txBody>
      </p:sp>
      <p:sp>
        <p:nvSpPr>
          <p:cNvPr id="3" name="Content Placeholder 2"/>
          <p:cNvSpPr>
            <a:spLocks noGrp="1"/>
          </p:cNvSpPr>
          <p:nvPr>
            <p:ph idx="1"/>
          </p:nvPr>
        </p:nvSpPr>
        <p:spPr>
          <a:xfrm>
            <a:off x="609600" y="1711235"/>
            <a:ext cx="10972800" cy="5264331"/>
          </a:xfrm>
        </p:spPr>
        <p:txBody>
          <a:bodyPr/>
          <a:lstStyle/>
          <a:p>
            <a:pPr algn="just"/>
            <a:r>
              <a:rPr lang="en-IN" dirty="0"/>
              <a:t>A </a:t>
            </a:r>
            <a:r>
              <a:rPr lang="en-IN" dirty="0">
                <a:solidFill>
                  <a:srgbClr val="CCFF33"/>
                </a:solidFill>
              </a:rPr>
              <a:t>representative of ECI </a:t>
            </a:r>
            <a:r>
              <a:rPr lang="en-IN" dirty="0"/>
              <a:t>at the grass-root level – assists eligible citizens to become voters and obtain voter card. </a:t>
            </a:r>
          </a:p>
          <a:p>
            <a:pPr algn="just"/>
            <a:r>
              <a:rPr lang="en-IN" dirty="0"/>
              <a:t>Plays a </a:t>
            </a:r>
            <a:r>
              <a:rPr lang="en-IN" dirty="0">
                <a:solidFill>
                  <a:srgbClr val="CCFF33"/>
                </a:solidFill>
              </a:rPr>
              <a:t>pivotal role </a:t>
            </a:r>
            <a:r>
              <a:rPr lang="en-IN" dirty="0"/>
              <a:t>in the process of roll revision &amp; collecting actual field information with regard to the roll corresponding to the polling area assigned to him; </a:t>
            </a:r>
          </a:p>
          <a:p>
            <a:pPr algn="just"/>
            <a:r>
              <a:rPr lang="en-IN" dirty="0" smtClean="0"/>
              <a:t>Has a pronounced </a:t>
            </a:r>
            <a:r>
              <a:rPr lang="en-IN" dirty="0"/>
              <a:t>accountability for preparation of an </a:t>
            </a:r>
            <a:r>
              <a:rPr lang="en-IN" dirty="0">
                <a:solidFill>
                  <a:srgbClr val="CCFF33"/>
                </a:solidFill>
              </a:rPr>
              <a:t>error-free electoral </a:t>
            </a:r>
            <a:r>
              <a:rPr lang="en-IN" dirty="0" smtClean="0">
                <a:solidFill>
                  <a:srgbClr val="CCFF33"/>
                </a:solidFill>
              </a:rPr>
              <a:t>roll.</a:t>
            </a:r>
          </a:p>
          <a:p>
            <a:pPr algn="just"/>
            <a:r>
              <a:rPr lang="en-IN" dirty="0" smtClean="0"/>
              <a:t>Preparation </a:t>
            </a:r>
            <a:r>
              <a:rPr lang="en-IN" dirty="0"/>
              <a:t>of accurate electoral rolls &amp; </a:t>
            </a:r>
            <a:r>
              <a:rPr lang="en-IN" dirty="0" smtClean="0"/>
              <a:t>distribution </a:t>
            </a:r>
            <a:r>
              <a:rPr lang="en-IN" dirty="0"/>
              <a:t>of voter </a:t>
            </a:r>
            <a:r>
              <a:rPr lang="en-IN" dirty="0" smtClean="0"/>
              <a:t>slips </a:t>
            </a:r>
            <a:r>
              <a:rPr lang="en-IN" dirty="0"/>
              <a:t>by the BLOs </a:t>
            </a:r>
            <a:r>
              <a:rPr lang="en-IN" dirty="0">
                <a:solidFill>
                  <a:srgbClr val="CCFF33"/>
                </a:solidFill>
              </a:rPr>
              <a:t>boost voter confidence in the credibility of the election process</a:t>
            </a:r>
            <a:r>
              <a:rPr lang="en-IN" dirty="0"/>
              <a:t>; </a:t>
            </a:r>
          </a:p>
          <a:p>
            <a:pPr algn="just"/>
            <a:r>
              <a:rPr lang="en-IN" dirty="0"/>
              <a:t>BLOs not only help in preparing error free rolls or just removing the names of Absentee, Shifted &amp; Duplicate voters but also in </a:t>
            </a:r>
            <a:r>
              <a:rPr lang="en-IN" dirty="0">
                <a:solidFill>
                  <a:srgbClr val="CCFF33"/>
                </a:solidFill>
              </a:rPr>
              <a:t>maximising distribution of the election cards</a:t>
            </a:r>
            <a:r>
              <a:rPr lang="en-IN" dirty="0"/>
              <a:t>.</a:t>
            </a:r>
          </a:p>
          <a:p>
            <a:endParaRPr lang="en-IN" dirty="0"/>
          </a:p>
        </p:txBody>
      </p:sp>
    </p:spTree>
    <p:extLst>
      <p:ext uri="{BB962C8B-B14F-4D97-AF65-F5344CB8AC3E}">
        <p14:creationId xmlns:p14="http://schemas.microsoft.com/office/powerpoint/2010/main" val="402696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IMPORTANCE OF THE ROLE OF BLO</a:t>
            </a:r>
            <a:endParaRPr lang="en-IN" dirty="0"/>
          </a:p>
        </p:txBody>
      </p:sp>
      <p:sp>
        <p:nvSpPr>
          <p:cNvPr id="3" name="Content Placeholder 2"/>
          <p:cNvSpPr>
            <a:spLocks noGrp="1"/>
          </p:cNvSpPr>
          <p:nvPr>
            <p:ph idx="1"/>
          </p:nvPr>
        </p:nvSpPr>
        <p:spPr>
          <a:xfrm>
            <a:off x="609600" y="1802673"/>
            <a:ext cx="10972800" cy="4323807"/>
          </a:xfrm>
        </p:spPr>
        <p:txBody>
          <a:bodyPr>
            <a:normAutofit/>
          </a:bodyPr>
          <a:lstStyle/>
          <a:p>
            <a:pPr algn="just"/>
            <a:r>
              <a:rPr lang="en-IN" dirty="0"/>
              <a:t>Positive outcome of BLOs’ initiative is visible in the form of accuracy in the </a:t>
            </a:r>
            <a:r>
              <a:rPr lang="en-IN" dirty="0">
                <a:solidFill>
                  <a:srgbClr val="CCFF33"/>
                </a:solidFill>
              </a:rPr>
              <a:t>enrolment of new voters</a:t>
            </a:r>
            <a:r>
              <a:rPr lang="en-IN" dirty="0"/>
              <a:t>, </a:t>
            </a:r>
            <a:r>
              <a:rPr lang="en-IN" dirty="0" smtClean="0"/>
              <a:t>as </a:t>
            </a:r>
            <a:r>
              <a:rPr lang="en-IN" dirty="0"/>
              <a:t>well as in the </a:t>
            </a:r>
            <a:r>
              <a:rPr lang="en-IN" dirty="0">
                <a:solidFill>
                  <a:srgbClr val="CCFF33"/>
                </a:solidFill>
              </a:rPr>
              <a:t>increase in voter turnout</a:t>
            </a:r>
            <a:r>
              <a:rPr lang="en-IN" dirty="0"/>
              <a:t>;</a:t>
            </a:r>
          </a:p>
          <a:p>
            <a:pPr algn="just"/>
            <a:r>
              <a:rPr lang="en-IN" dirty="0"/>
              <a:t>BLO </a:t>
            </a:r>
            <a:r>
              <a:rPr lang="en-IN" dirty="0" smtClean="0">
                <a:solidFill>
                  <a:srgbClr val="CCFF33"/>
                </a:solidFill>
              </a:rPr>
              <a:t>provides those different forms </a:t>
            </a:r>
            <a:r>
              <a:rPr lang="en-IN" dirty="0" smtClean="0"/>
              <a:t>for </a:t>
            </a:r>
            <a:r>
              <a:rPr lang="en-IN" dirty="0"/>
              <a:t>addition, deletion and correction of Electoral Roll entries, carries out physical verification, &amp;</a:t>
            </a:r>
            <a:r>
              <a:rPr lang="en-IN" dirty="0" smtClean="0"/>
              <a:t> </a:t>
            </a:r>
            <a:r>
              <a:rPr lang="en-IN" dirty="0"/>
              <a:t>gives his/her report to Electoral Registration Officer (ERO);</a:t>
            </a:r>
          </a:p>
          <a:p>
            <a:pPr algn="just"/>
            <a:r>
              <a:rPr lang="en-US" dirty="0"/>
              <a:t>BLO </a:t>
            </a:r>
            <a:r>
              <a:rPr lang="en-US" dirty="0">
                <a:solidFill>
                  <a:srgbClr val="CCFF33"/>
                </a:solidFill>
              </a:rPr>
              <a:t>forms a significant bridge between ECI &amp;</a:t>
            </a:r>
            <a:r>
              <a:rPr lang="en-US" dirty="0" smtClean="0">
                <a:solidFill>
                  <a:srgbClr val="CCFF33"/>
                </a:solidFill>
              </a:rPr>
              <a:t> </a:t>
            </a:r>
            <a:r>
              <a:rPr lang="en-US" dirty="0">
                <a:solidFill>
                  <a:srgbClr val="CCFF33"/>
                </a:solidFill>
              </a:rPr>
              <a:t>the larger public</a:t>
            </a:r>
            <a:r>
              <a:rPr lang="en-US" dirty="0"/>
              <a:t>, hence, they’re the </a:t>
            </a:r>
            <a:r>
              <a:rPr lang="en-US" dirty="0">
                <a:solidFill>
                  <a:srgbClr val="CCFF33"/>
                </a:solidFill>
              </a:rPr>
              <a:t>face of the Commission</a:t>
            </a:r>
            <a:r>
              <a:rPr lang="en-US" dirty="0"/>
              <a:t> to the </a:t>
            </a:r>
            <a:r>
              <a:rPr lang="en-US" dirty="0" smtClean="0"/>
              <a:t>common </a:t>
            </a:r>
            <a:r>
              <a:rPr lang="en-US" dirty="0"/>
              <a:t>man</a:t>
            </a:r>
            <a:r>
              <a:rPr lang="en-US" dirty="0" smtClean="0"/>
              <a:t>;</a:t>
            </a:r>
          </a:p>
          <a:p>
            <a:pPr marL="0" indent="0" algn="just">
              <a:buNone/>
            </a:pPr>
            <a:r>
              <a:rPr lang="en-US" sz="2400" dirty="0" smtClean="0">
                <a:solidFill>
                  <a:srgbClr val="C00000"/>
                </a:solidFill>
              </a:rPr>
              <a:t>       </a:t>
            </a:r>
            <a:endParaRPr lang="en-US" sz="2400" dirty="0">
              <a:solidFill>
                <a:srgbClr val="C00000"/>
              </a:solidFill>
            </a:endParaRPr>
          </a:p>
          <a:p>
            <a:pPr marL="0" indent="0" algn="ctr">
              <a:buNone/>
            </a:pPr>
            <a:r>
              <a:rPr lang="en-US" sz="2800" b="1" dirty="0">
                <a:solidFill>
                  <a:srgbClr val="CCFF33"/>
                </a:solidFill>
              </a:rPr>
              <a:t>So crucial, so important!</a:t>
            </a:r>
          </a:p>
          <a:p>
            <a:pPr algn="just"/>
            <a:endParaRPr lang="en-IN" dirty="0"/>
          </a:p>
        </p:txBody>
      </p:sp>
    </p:spTree>
    <p:extLst>
      <p:ext uri="{BB962C8B-B14F-4D97-AF65-F5344CB8AC3E}">
        <p14:creationId xmlns:p14="http://schemas.microsoft.com/office/powerpoint/2010/main" val="19679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816066"/>
          </a:xfrm>
        </p:spPr>
        <p:txBody>
          <a:bodyPr/>
          <a:lstStyle/>
          <a:p>
            <a:r>
              <a:rPr lang="en-IN" sz="4200" dirty="0" smtClean="0"/>
              <a:t>CASE STUDY OF BLOs’ COMMENDABLE WORK</a:t>
            </a:r>
            <a:endParaRPr lang="en-IN" sz="4200" dirty="0"/>
          </a:p>
        </p:txBody>
      </p:sp>
      <p:sp>
        <p:nvSpPr>
          <p:cNvPr id="3" name="Content Placeholder 2"/>
          <p:cNvSpPr>
            <a:spLocks noGrp="1"/>
          </p:cNvSpPr>
          <p:nvPr>
            <p:ph idx="1"/>
          </p:nvPr>
        </p:nvSpPr>
        <p:spPr>
          <a:xfrm>
            <a:off x="1021976" y="1600200"/>
            <a:ext cx="10206318" cy="4724400"/>
          </a:xfrm>
        </p:spPr>
        <p:txBody>
          <a:bodyPr/>
          <a:lstStyle/>
          <a:p>
            <a:pPr marL="0" indent="0">
              <a:buNone/>
            </a:pPr>
            <a:endParaRPr lang="en-IN" dirty="0" smtClean="0"/>
          </a:p>
          <a:p>
            <a:pPr marL="0" indent="0">
              <a:buNone/>
            </a:pPr>
            <a:endParaRPr lang="en-IN" dirty="0"/>
          </a:p>
          <a:p>
            <a:pPr marL="0" indent="0" algn="just">
              <a:buNone/>
            </a:pPr>
            <a:r>
              <a:rPr lang="en-IN" sz="2800" dirty="0" smtClean="0"/>
              <a:t>Trainer should discuss with trainee BLOs the good work they have done. Keep a written record of their (BLOs) case studies &amp; forward it to the respective DEO’s &amp; CEOs.</a:t>
            </a:r>
            <a:endParaRPr lang="en-IN" sz="2800" dirty="0"/>
          </a:p>
        </p:txBody>
      </p:sp>
    </p:spTree>
    <p:extLst>
      <p:ext uri="{BB962C8B-B14F-4D97-AF65-F5344CB8AC3E}">
        <p14:creationId xmlns:p14="http://schemas.microsoft.com/office/powerpoint/2010/main" val="31439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7968"/>
            <a:ext cx="10972800" cy="1129574"/>
          </a:xfrm>
        </p:spPr>
        <p:txBody>
          <a:bodyPr/>
          <a:lstStyle/>
          <a:p>
            <a:r>
              <a:rPr lang="en-IN" sz="4000" dirty="0" smtClean="0"/>
              <a:t>CASE STUDY OF OBJECTIONABLE BEHAVIOUR </a:t>
            </a:r>
            <a:br>
              <a:rPr lang="en-IN" sz="4000" dirty="0" smtClean="0"/>
            </a:br>
            <a:r>
              <a:rPr lang="en-IN" sz="4000" dirty="0" smtClean="0"/>
              <a:t>OF BLOs</a:t>
            </a:r>
            <a:endParaRPr lang="en-IN" sz="4000" dirty="0"/>
          </a:p>
        </p:txBody>
      </p:sp>
      <p:sp>
        <p:nvSpPr>
          <p:cNvPr id="3" name="Content Placeholder 2"/>
          <p:cNvSpPr>
            <a:spLocks noGrp="1"/>
          </p:cNvSpPr>
          <p:nvPr>
            <p:ph idx="1"/>
          </p:nvPr>
        </p:nvSpPr>
        <p:spPr>
          <a:xfrm>
            <a:off x="609600" y="1933303"/>
            <a:ext cx="10972800" cy="4391296"/>
          </a:xfrm>
        </p:spPr>
        <p:txBody>
          <a:bodyPr/>
          <a:lstStyle/>
          <a:p>
            <a:pPr marL="0" indent="0">
              <a:buNone/>
            </a:pPr>
            <a:r>
              <a:rPr lang="en-IN" sz="2400" dirty="0">
                <a:solidFill>
                  <a:srgbClr val="CCFF33"/>
                </a:solidFill>
              </a:rPr>
              <a:t>Gurgaon Sting Operation in April 2014</a:t>
            </a:r>
          </a:p>
          <a:p>
            <a:pPr algn="just"/>
            <a:r>
              <a:rPr lang="en-IN" dirty="0"/>
              <a:t>Three BLOs were arrested for allegedly preparing fake voter identity cards in Haryana's Gurgaon district. They were purportedly shown taking bribe for preparing fake voter identity card in a sting operation.</a:t>
            </a:r>
          </a:p>
          <a:p>
            <a:pPr marL="440929" lvl="1" indent="0">
              <a:buNone/>
            </a:pPr>
            <a:r>
              <a:rPr lang="en-IN" sz="2100" dirty="0">
                <a:solidFill>
                  <a:srgbClr val="CCFF33"/>
                </a:solidFill>
              </a:rPr>
              <a:t>(</a:t>
            </a:r>
            <a:r>
              <a:rPr lang="en-IN" sz="2100" u="sng" dirty="0">
                <a:hlinkClick r:id="rId2"/>
              </a:rPr>
              <a:t>http://www.hindustantimes.com/punjab/chandigarh/3-poll-officials-held-in-gurgaon-for-making-fake-voter-cards/article1-1203516.aspx</a:t>
            </a:r>
            <a:r>
              <a:rPr lang="en-IN" sz="2100" dirty="0">
                <a:solidFill>
                  <a:srgbClr val="CCFF33"/>
                </a:solidFill>
              </a:rPr>
              <a:t>)</a:t>
            </a:r>
            <a:r>
              <a:rPr lang="en-IN" sz="2100" dirty="0"/>
              <a:t> </a:t>
            </a:r>
          </a:p>
          <a:p>
            <a:pPr marL="440929" lvl="1" indent="0">
              <a:buNone/>
            </a:pPr>
            <a:r>
              <a:rPr lang="en-IN" sz="2100" dirty="0">
                <a:solidFill>
                  <a:srgbClr val="CCFF33"/>
                </a:solidFill>
              </a:rPr>
              <a:t>(</a:t>
            </a:r>
            <a:r>
              <a:rPr lang="en-IN" sz="2100" u="sng" dirty="0">
                <a:hlinkClick r:id="rId3"/>
              </a:rPr>
              <a:t>http://www.gurgaonmirror.com/fir-registered-against-blos-in-gurgaon-after-fake-vote-sting/</a:t>
            </a:r>
            <a:r>
              <a:rPr lang="en-IN" sz="2100" dirty="0">
                <a:solidFill>
                  <a:srgbClr val="CCFF33"/>
                </a:solidFill>
              </a:rPr>
              <a:t>)</a:t>
            </a:r>
            <a:r>
              <a:rPr lang="en-IN" sz="2100" dirty="0"/>
              <a:t> </a:t>
            </a:r>
            <a:endParaRPr lang="en-IN" sz="2100" dirty="0" smtClean="0"/>
          </a:p>
          <a:p>
            <a:pPr marL="166609" indent="0">
              <a:buNone/>
            </a:pPr>
            <a:endParaRPr lang="en-IN" sz="1100" dirty="0" smtClean="0">
              <a:solidFill>
                <a:srgbClr val="FF0000"/>
              </a:solidFill>
            </a:endParaRPr>
          </a:p>
          <a:p>
            <a:pPr marL="166609" indent="0">
              <a:buNone/>
            </a:pPr>
            <a:r>
              <a:rPr lang="en-IN" sz="2400" dirty="0" smtClean="0">
                <a:solidFill>
                  <a:srgbClr val="CCFF33"/>
                </a:solidFill>
              </a:rPr>
              <a:t>Group </a:t>
            </a:r>
            <a:r>
              <a:rPr lang="en-IN" sz="2400" dirty="0">
                <a:solidFill>
                  <a:srgbClr val="CCFF33"/>
                </a:solidFill>
              </a:rPr>
              <a:t>Interaction </a:t>
            </a:r>
            <a:r>
              <a:rPr lang="en-IN" sz="2400" dirty="0"/>
              <a:t>- What is your </a:t>
            </a:r>
            <a:r>
              <a:rPr lang="en-IN" sz="2400" dirty="0" smtClean="0"/>
              <a:t>response? Your opinion</a:t>
            </a:r>
            <a:r>
              <a:rPr lang="en-IN" sz="2400" dirty="0"/>
              <a:t>? </a:t>
            </a:r>
            <a:r>
              <a:rPr lang="en-IN" sz="2400" dirty="0" smtClean="0"/>
              <a:t>Your recommendation? </a:t>
            </a:r>
            <a:endParaRPr lang="en-IN" sz="2400" dirty="0"/>
          </a:p>
          <a:p>
            <a:pPr marL="440929" lvl="1" indent="0">
              <a:buNone/>
            </a:pPr>
            <a:endParaRPr lang="en-IN" sz="2100" dirty="0"/>
          </a:p>
          <a:p>
            <a:endParaRPr lang="en-IN" dirty="0"/>
          </a:p>
        </p:txBody>
      </p:sp>
    </p:spTree>
    <p:extLst>
      <p:ext uri="{BB962C8B-B14F-4D97-AF65-F5344CB8AC3E}">
        <p14:creationId xmlns:p14="http://schemas.microsoft.com/office/powerpoint/2010/main" val="27974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690948"/>
            <a:ext cx="9039497" cy="2013495"/>
          </a:xfrm>
        </p:spPr>
        <p:txBody>
          <a:bodyPr/>
          <a:lstStyle/>
          <a:p>
            <a:r>
              <a:rPr lang="en-ZW" sz="4800" b="1" dirty="0" smtClean="0"/>
              <a:t>YOUR WORK AREA - CONSTITUENCY PARTS/POLLING STATION AREA</a:t>
            </a:r>
            <a:endParaRPr lang="en-IN" sz="4800" dirty="0"/>
          </a:p>
        </p:txBody>
      </p:sp>
    </p:spTree>
    <p:extLst>
      <p:ext uri="{BB962C8B-B14F-4D97-AF65-F5344CB8AC3E}">
        <p14:creationId xmlns:p14="http://schemas.microsoft.com/office/powerpoint/2010/main" val="27939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599" y="1550988"/>
            <a:ext cx="3923211" cy="4621212"/>
          </a:xfrm>
        </p:spPr>
        <p:txBody>
          <a:bodyPr>
            <a:normAutofit/>
          </a:bodyPr>
          <a:lstStyle/>
          <a:p>
            <a:pPr marL="342900" indent="-342900" algn="just">
              <a:buFont typeface="Arial" panose="020B0604020202020204" pitchFamily="34" charset="0"/>
              <a:buChar char="•"/>
            </a:pPr>
            <a:r>
              <a:rPr lang="en-IN" dirty="0"/>
              <a:t>Electoral Rolls are organized as geographically defined and compact </a:t>
            </a:r>
            <a:r>
              <a:rPr lang="en-IN" dirty="0" smtClean="0"/>
              <a:t>parts</a:t>
            </a:r>
            <a:r>
              <a:rPr lang="en-IN" dirty="0"/>
              <a:t>,</a:t>
            </a:r>
          </a:p>
          <a:p>
            <a:pPr marL="342900" indent="-342900" algn="just">
              <a:buFont typeface="Arial" panose="020B0604020202020204" pitchFamily="34" charset="0"/>
              <a:buChar char="•"/>
            </a:pPr>
            <a:r>
              <a:rPr lang="en-IN" dirty="0"/>
              <a:t>Each Constituency Part has a number of </a:t>
            </a:r>
            <a:r>
              <a:rPr lang="en-IN" dirty="0" smtClean="0"/>
              <a:t>sections</a:t>
            </a:r>
            <a:r>
              <a:rPr lang="en-IN" dirty="0"/>
              <a:t>,</a:t>
            </a:r>
          </a:p>
          <a:p>
            <a:pPr marL="342900" indent="-342900" algn="just">
              <a:buFont typeface="Arial" panose="020B0604020202020204" pitchFamily="34" charset="0"/>
              <a:buChar char="•"/>
            </a:pPr>
            <a:r>
              <a:rPr lang="en-IN" dirty="0"/>
              <a:t>Sections denote locality/ area details &amp;</a:t>
            </a:r>
            <a:r>
              <a:rPr lang="en-IN" dirty="0" smtClean="0"/>
              <a:t> </a:t>
            </a:r>
            <a:r>
              <a:rPr lang="en-IN" dirty="0"/>
              <a:t>contain household wise individual elector </a:t>
            </a:r>
            <a:r>
              <a:rPr lang="en-IN" dirty="0" smtClean="0"/>
              <a:t>details</a:t>
            </a:r>
            <a:r>
              <a:rPr lang="en-IN" dirty="0"/>
              <a:t>,</a:t>
            </a:r>
          </a:p>
          <a:p>
            <a:pPr marL="342900" indent="-342900" algn="just">
              <a:buFont typeface="Arial" panose="020B0604020202020204" pitchFamily="34" charset="0"/>
              <a:buChar char="•"/>
            </a:pPr>
            <a:r>
              <a:rPr lang="en-IN" dirty="0"/>
              <a:t>Each Constituency part has an identified polling station location where electors cast their votes on the poll </a:t>
            </a:r>
            <a:r>
              <a:rPr lang="en-IN" dirty="0" smtClean="0"/>
              <a:t>day.</a:t>
            </a:r>
            <a:endParaRPr lang="en-IN" dirty="0"/>
          </a:p>
        </p:txBody>
      </p:sp>
      <p:sp>
        <p:nvSpPr>
          <p:cNvPr id="5" name="Rectangle 4"/>
          <p:cNvSpPr/>
          <p:nvPr/>
        </p:nvSpPr>
        <p:spPr>
          <a:xfrm>
            <a:off x="169818" y="0"/>
            <a:ext cx="10463348" cy="830997"/>
          </a:xfrm>
          <a:prstGeom prst="rect">
            <a:avLst/>
          </a:prstGeom>
        </p:spPr>
        <p:txBody>
          <a:bodyPr wrap="square">
            <a:spAutoFit/>
          </a:bodyPr>
          <a:lstStyle/>
          <a:p>
            <a:pPr algn="ctr"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b="1" dirty="0" smtClean="0"/>
              <a:t>CONSTITUENCY PARTS &amp; SECTIONS</a:t>
            </a:r>
            <a:endParaRPr lang="en-US" sz="4800" b="1" dirty="0"/>
          </a:p>
        </p:txBody>
      </p:sp>
      <p:sp>
        <p:nvSpPr>
          <p:cNvPr id="6" name="Line 3"/>
          <p:cNvSpPr>
            <a:spLocks noChangeShapeType="1"/>
          </p:cNvSpPr>
          <p:nvPr/>
        </p:nvSpPr>
        <p:spPr bwMode="auto">
          <a:xfrm>
            <a:off x="8398693" y="2055043"/>
            <a:ext cx="1587" cy="457200"/>
          </a:xfrm>
          <a:prstGeom prst="line">
            <a:avLst/>
          </a:prstGeom>
          <a:noFill/>
          <a:ln w="9360">
            <a:solidFill>
              <a:schemeClr val="tx1"/>
            </a:solidFill>
            <a:miter lim="800000"/>
            <a:headEnd/>
            <a:tailEnd type="triangle" w="med" len="med"/>
          </a:ln>
        </p:spPr>
        <p:txBody>
          <a:bodyPr/>
          <a:lstStyle/>
          <a:p>
            <a:endParaRPr lang="en-ZW" dirty="0"/>
          </a:p>
        </p:txBody>
      </p:sp>
      <p:sp>
        <p:nvSpPr>
          <p:cNvPr id="7" name="Line 4"/>
          <p:cNvSpPr>
            <a:spLocks noChangeShapeType="1"/>
          </p:cNvSpPr>
          <p:nvPr/>
        </p:nvSpPr>
        <p:spPr bwMode="auto">
          <a:xfrm flipH="1">
            <a:off x="8398693" y="2957605"/>
            <a:ext cx="0" cy="398055"/>
          </a:xfrm>
          <a:prstGeom prst="line">
            <a:avLst/>
          </a:prstGeom>
          <a:noFill/>
          <a:ln w="9360">
            <a:solidFill>
              <a:schemeClr val="tx1"/>
            </a:solidFill>
            <a:miter lim="800000"/>
            <a:headEnd/>
            <a:tailEnd type="triangle" w="med" len="med"/>
          </a:ln>
        </p:spPr>
        <p:txBody>
          <a:bodyPr/>
          <a:lstStyle/>
          <a:p>
            <a:endParaRPr lang="en-ZW" dirty="0"/>
          </a:p>
        </p:txBody>
      </p:sp>
      <p:sp>
        <p:nvSpPr>
          <p:cNvPr id="8" name="Rectangle 5"/>
          <p:cNvSpPr>
            <a:spLocks noChangeArrowheads="1"/>
          </p:cNvSpPr>
          <p:nvPr/>
        </p:nvSpPr>
        <p:spPr bwMode="auto">
          <a:xfrm>
            <a:off x="6533606" y="1668554"/>
            <a:ext cx="3733800" cy="457200"/>
          </a:xfrm>
          <a:prstGeom prst="rect">
            <a:avLst/>
          </a:prstGeom>
          <a:solidFill>
            <a:schemeClr val="tx1"/>
          </a:solidFill>
          <a:ln w="9360">
            <a:solidFill>
              <a:srgbClr val="000000"/>
            </a:solidFill>
            <a:round/>
            <a:headEnd/>
            <a:tailEnd/>
          </a:ln>
        </p:spPr>
        <p:txBody>
          <a:bodyPr wrap="none" lIns="90000" tIns="90360" rIns="90000" bIns="45000" anchor="ctr"/>
          <a:lstStyle/>
          <a:p>
            <a:pPr algn="ctr" hangingPunct="0">
              <a:lnSpc>
                <a:spcPct val="90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000000"/>
                </a:solidFill>
                <a:latin typeface="Times New Roman" pitchFamily="18" charset="0"/>
              </a:rPr>
              <a:t>Electoral </a:t>
            </a:r>
            <a:r>
              <a:rPr lang="en-US" sz="2200" dirty="0" smtClean="0">
                <a:solidFill>
                  <a:srgbClr val="000000"/>
                </a:solidFill>
                <a:latin typeface="Times New Roman" pitchFamily="18" charset="0"/>
              </a:rPr>
              <a:t>Rolls of Constituency</a:t>
            </a:r>
            <a:endParaRPr lang="en-US" sz="2200" dirty="0">
              <a:solidFill>
                <a:srgbClr val="000000"/>
              </a:solidFill>
              <a:latin typeface="Times New Roman" pitchFamily="18" charset="0"/>
            </a:endParaRPr>
          </a:p>
        </p:txBody>
      </p:sp>
      <p:sp>
        <p:nvSpPr>
          <p:cNvPr id="9" name="Rectangle 6"/>
          <p:cNvSpPr>
            <a:spLocks noChangeArrowheads="1"/>
          </p:cNvSpPr>
          <p:nvPr/>
        </p:nvSpPr>
        <p:spPr bwMode="auto">
          <a:xfrm>
            <a:off x="7138445" y="2495394"/>
            <a:ext cx="2536824" cy="446336"/>
          </a:xfrm>
          <a:prstGeom prst="rect">
            <a:avLst/>
          </a:prstGeom>
          <a:solidFill>
            <a:schemeClr val="tx1"/>
          </a:solidFill>
          <a:ln w="9360">
            <a:solidFill>
              <a:srgbClr val="000000"/>
            </a:solidFill>
            <a:round/>
            <a:headEnd/>
            <a:tailEnd/>
          </a:ln>
        </p:spPr>
        <p:txBody>
          <a:bodyPr wrap="none" lIns="90000" tIns="90360" rIns="90000" bIns="45000" anchor="ctr"/>
          <a:lstStyle/>
          <a:p>
            <a:pPr algn="ctr" hangingPunct="0">
              <a:lnSpc>
                <a:spcPct val="90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rPr>
              <a:t>Constituency Parts</a:t>
            </a:r>
            <a:endParaRPr lang="en-US" sz="2200" dirty="0">
              <a:solidFill>
                <a:srgbClr val="000000"/>
              </a:solidFill>
              <a:latin typeface="Times New Roman" pitchFamily="18" charset="0"/>
            </a:endParaRPr>
          </a:p>
        </p:txBody>
      </p:sp>
      <p:sp>
        <p:nvSpPr>
          <p:cNvPr id="10" name="Rectangle 7"/>
          <p:cNvSpPr>
            <a:spLocks noChangeArrowheads="1"/>
          </p:cNvSpPr>
          <p:nvPr/>
        </p:nvSpPr>
        <p:spPr bwMode="auto">
          <a:xfrm>
            <a:off x="7255693" y="3371535"/>
            <a:ext cx="2286000" cy="397281"/>
          </a:xfrm>
          <a:prstGeom prst="rect">
            <a:avLst/>
          </a:prstGeom>
          <a:solidFill>
            <a:schemeClr val="tx1"/>
          </a:solidFill>
          <a:ln w="9360">
            <a:solidFill>
              <a:srgbClr val="000000"/>
            </a:solidFill>
            <a:round/>
            <a:headEnd/>
            <a:tailEnd/>
          </a:ln>
        </p:spPr>
        <p:txBody>
          <a:bodyPr wrap="none" lIns="90000" tIns="90360" rIns="90000" bIns="45000" anchor="ctr"/>
          <a:lstStyle/>
          <a:p>
            <a:pPr algn="ctr" hangingPunct="0">
              <a:lnSpc>
                <a:spcPct val="90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rPr>
              <a:t>Sections</a:t>
            </a:r>
            <a:endParaRPr lang="en-US" sz="2200" dirty="0">
              <a:solidFill>
                <a:srgbClr val="000000"/>
              </a:solidFill>
              <a:latin typeface="Times New Roman" pitchFamily="18" charset="0"/>
            </a:endParaRPr>
          </a:p>
        </p:txBody>
      </p:sp>
      <p:sp>
        <p:nvSpPr>
          <p:cNvPr id="11" name="Rectangle 8"/>
          <p:cNvSpPr>
            <a:spLocks noChangeArrowheads="1"/>
          </p:cNvSpPr>
          <p:nvPr/>
        </p:nvSpPr>
        <p:spPr bwMode="auto">
          <a:xfrm>
            <a:off x="7363869" y="4194446"/>
            <a:ext cx="2080576" cy="403680"/>
          </a:xfrm>
          <a:prstGeom prst="rect">
            <a:avLst/>
          </a:prstGeom>
          <a:solidFill>
            <a:schemeClr val="tx1"/>
          </a:solidFill>
          <a:ln w="9360">
            <a:solidFill>
              <a:srgbClr val="000000"/>
            </a:solidFill>
            <a:round/>
            <a:headEnd/>
            <a:tailEnd/>
          </a:ln>
        </p:spPr>
        <p:txBody>
          <a:bodyPr wrap="none" lIns="90000" tIns="90360" rIns="90000" bIns="45000" anchor="ctr"/>
          <a:lstStyle/>
          <a:p>
            <a:pPr algn="ctr" hangingPunct="0">
              <a:lnSpc>
                <a:spcPct val="90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rPr>
              <a:t>Locality/Area</a:t>
            </a:r>
            <a:r>
              <a:rPr lang="en-US" sz="2400" dirty="0" smtClean="0">
                <a:solidFill>
                  <a:srgbClr val="000000"/>
                </a:solidFill>
                <a:latin typeface="Times New Roman" pitchFamily="18" charset="0"/>
              </a:rPr>
              <a:t> </a:t>
            </a:r>
            <a:endParaRPr lang="en-US" sz="2400" dirty="0">
              <a:solidFill>
                <a:srgbClr val="000000"/>
              </a:solidFill>
              <a:latin typeface="Times New Roman" pitchFamily="18" charset="0"/>
            </a:endParaRPr>
          </a:p>
        </p:txBody>
      </p:sp>
      <p:sp>
        <p:nvSpPr>
          <p:cNvPr id="12" name="Line 13"/>
          <p:cNvSpPr>
            <a:spLocks noChangeShapeType="1"/>
          </p:cNvSpPr>
          <p:nvPr/>
        </p:nvSpPr>
        <p:spPr bwMode="auto">
          <a:xfrm>
            <a:off x="7746370" y="4657340"/>
            <a:ext cx="318905" cy="511651"/>
          </a:xfrm>
          <a:prstGeom prst="line">
            <a:avLst/>
          </a:prstGeom>
          <a:noFill/>
          <a:ln w="9360">
            <a:solidFill>
              <a:schemeClr val="tx1"/>
            </a:solidFill>
            <a:miter lim="800000"/>
            <a:headEnd/>
            <a:tailEnd type="triangle" w="med" len="med"/>
          </a:ln>
        </p:spPr>
        <p:txBody>
          <a:bodyPr/>
          <a:lstStyle/>
          <a:p>
            <a:endParaRPr lang="en-ZW" dirty="0"/>
          </a:p>
        </p:txBody>
      </p:sp>
      <p:sp>
        <p:nvSpPr>
          <p:cNvPr id="13" name="Line 14"/>
          <p:cNvSpPr>
            <a:spLocks noChangeShapeType="1"/>
          </p:cNvSpPr>
          <p:nvPr/>
        </p:nvSpPr>
        <p:spPr bwMode="auto">
          <a:xfrm flipH="1">
            <a:off x="8686077" y="4602889"/>
            <a:ext cx="307359" cy="563721"/>
          </a:xfrm>
          <a:prstGeom prst="line">
            <a:avLst/>
          </a:prstGeom>
          <a:noFill/>
          <a:ln w="9360">
            <a:solidFill>
              <a:schemeClr val="tx1"/>
            </a:solidFill>
            <a:miter lim="800000"/>
            <a:headEnd/>
            <a:tailEnd type="triangle" w="med" len="med"/>
          </a:ln>
        </p:spPr>
        <p:txBody>
          <a:bodyPr/>
          <a:lstStyle/>
          <a:p>
            <a:endParaRPr lang="en-ZW" dirty="0"/>
          </a:p>
        </p:txBody>
      </p:sp>
      <p:sp>
        <p:nvSpPr>
          <p:cNvPr id="14" name="Line 15"/>
          <p:cNvSpPr>
            <a:spLocks noChangeShapeType="1"/>
          </p:cNvSpPr>
          <p:nvPr/>
        </p:nvSpPr>
        <p:spPr bwMode="auto">
          <a:xfrm flipH="1">
            <a:off x="9406095" y="5050722"/>
            <a:ext cx="6045" cy="818266"/>
          </a:xfrm>
          <a:prstGeom prst="line">
            <a:avLst/>
          </a:prstGeom>
          <a:noFill/>
          <a:ln w="9360">
            <a:solidFill>
              <a:schemeClr val="tx1"/>
            </a:solidFill>
            <a:miter lim="800000"/>
            <a:headEnd/>
            <a:tailEnd/>
          </a:ln>
        </p:spPr>
        <p:txBody>
          <a:bodyPr/>
          <a:lstStyle/>
          <a:p>
            <a:endParaRPr lang="en-ZW" dirty="0"/>
          </a:p>
        </p:txBody>
      </p:sp>
      <p:sp>
        <p:nvSpPr>
          <p:cNvPr id="15" name="Text Box 16"/>
          <p:cNvSpPr txBox="1">
            <a:spLocks noChangeArrowheads="1"/>
          </p:cNvSpPr>
          <p:nvPr/>
        </p:nvSpPr>
        <p:spPr bwMode="auto">
          <a:xfrm>
            <a:off x="9650234" y="5196446"/>
            <a:ext cx="1458913" cy="457200"/>
          </a:xfrm>
          <a:prstGeom prst="rect">
            <a:avLst/>
          </a:prstGeom>
          <a:solidFill>
            <a:schemeClr val="tx1"/>
          </a:solidFill>
          <a:ln w="9525">
            <a:noFill/>
            <a:round/>
            <a:headEnd/>
            <a:tailEnd/>
          </a:ln>
        </p:spPr>
        <p:txBody>
          <a:bodyPr lIns="90000" tIns="90360" rIns="90000" bIns="45000"/>
          <a:lstStyle/>
          <a:p>
            <a:pPr hangingPunct="0">
              <a:lnSpc>
                <a:spcPct val="90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Times New Roman" pitchFamily="18" charset="0"/>
              </a:rPr>
              <a:t>   Households</a:t>
            </a:r>
          </a:p>
        </p:txBody>
      </p:sp>
      <p:sp>
        <p:nvSpPr>
          <p:cNvPr id="16" name="Line 17"/>
          <p:cNvSpPr>
            <a:spLocks noChangeShapeType="1"/>
          </p:cNvSpPr>
          <p:nvPr/>
        </p:nvSpPr>
        <p:spPr bwMode="auto">
          <a:xfrm>
            <a:off x="8841832" y="5591266"/>
            <a:ext cx="228600" cy="1588"/>
          </a:xfrm>
          <a:prstGeom prst="line">
            <a:avLst/>
          </a:prstGeom>
          <a:noFill/>
          <a:ln w="9360">
            <a:solidFill>
              <a:srgbClr val="000000"/>
            </a:solidFill>
            <a:miter lim="800000"/>
            <a:headEnd/>
            <a:tailEnd/>
          </a:ln>
        </p:spPr>
        <p:txBody>
          <a:bodyPr/>
          <a:lstStyle/>
          <a:p>
            <a:endParaRPr lang="en-ZW" dirty="0"/>
          </a:p>
        </p:txBody>
      </p:sp>
      <p:sp>
        <p:nvSpPr>
          <p:cNvPr id="17" name="Line 18"/>
          <p:cNvSpPr>
            <a:spLocks noChangeShapeType="1"/>
          </p:cNvSpPr>
          <p:nvPr/>
        </p:nvSpPr>
        <p:spPr bwMode="auto">
          <a:xfrm>
            <a:off x="9070432" y="5864525"/>
            <a:ext cx="335662" cy="0"/>
          </a:xfrm>
          <a:prstGeom prst="line">
            <a:avLst/>
          </a:prstGeom>
          <a:noFill/>
          <a:ln w="9360">
            <a:solidFill>
              <a:schemeClr val="tx1"/>
            </a:solidFill>
            <a:miter lim="800000"/>
            <a:headEnd/>
            <a:tailEnd/>
          </a:ln>
        </p:spPr>
        <p:txBody>
          <a:bodyPr/>
          <a:lstStyle/>
          <a:p>
            <a:endParaRPr lang="en-ZW" dirty="0"/>
          </a:p>
        </p:txBody>
      </p:sp>
      <p:grpSp>
        <p:nvGrpSpPr>
          <p:cNvPr id="18" name="Group 19"/>
          <p:cNvGrpSpPr>
            <a:grpSpLocks/>
          </p:cNvGrpSpPr>
          <p:nvPr/>
        </p:nvGrpSpPr>
        <p:grpSpPr bwMode="auto">
          <a:xfrm>
            <a:off x="7622452" y="5166610"/>
            <a:ext cx="757238" cy="528637"/>
            <a:chOff x="4370" y="3725"/>
            <a:chExt cx="477" cy="333"/>
          </a:xfrm>
        </p:grpSpPr>
        <p:sp>
          <p:nvSpPr>
            <p:cNvPr id="19" name="Rectangle 20"/>
            <p:cNvSpPr>
              <a:spLocks noChangeArrowheads="1"/>
            </p:cNvSpPr>
            <p:nvPr/>
          </p:nvSpPr>
          <p:spPr bwMode="auto">
            <a:xfrm>
              <a:off x="4370" y="3878"/>
              <a:ext cx="288" cy="181"/>
            </a:xfrm>
            <a:prstGeom prst="rect">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0" name="AutoShape 21"/>
            <p:cNvSpPr>
              <a:spLocks noChangeArrowheads="1"/>
            </p:cNvSpPr>
            <p:nvPr/>
          </p:nvSpPr>
          <p:spPr bwMode="auto">
            <a:xfrm>
              <a:off x="4657" y="3725"/>
              <a:ext cx="191" cy="143"/>
            </a:xfrm>
            <a:prstGeom prst="triangle">
              <a:avLst>
                <a:gd name="adj" fmla="val 50000"/>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1" name="AutoShape 22"/>
            <p:cNvSpPr>
              <a:spLocks noChangeArrowheads="1"/>
            </p:cNvSpPr>
            <p:nvPr/>
          </p:nvSpPr>
          <p:spPr bwMode="auto">
            <a:xfrm>
              <a:off x="4370" y="3725"/>
              <a:ext cx="383" cy="143"/>
            </a:xfrm>
            <a:prstGeom prst="parallelogram">
              <a:avLst>
                <a:gd name="adj" fmla="val 66958"/>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2" name="Rectangle 23"/>
            <p:cNvSpPr>
              <a:spLocks noChangeArrowheads="1"/>
            </p:cNvSpPr>
            <p:nvPr/>
          </p:nvSpPr>
          <p:spPr bwMode="auto">
            <a:xfrm>
              <a:off x="4657" y="3868"/>
              <a:ext cx="191" cy="191"/>
            </a:xfrm>
            <a:prstGeom prst="rect">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grpSp>
      <p:grpSp>
        <p:nvGrpSpPr>
          <p:cNvPr id="23" name="Group 24"/>
          <p:cNvGrpSpPr>
            <a:grpSpLocks/>
          </p:cNvGrpSpPr>
          <p:nvPr/>
        </p:nvGrpSpPr>
        <p:grpSpPr bwMode="auto">
          <a:xfrm>
            <a:off x="8429174" y="5194393"/>
            <a:ext cx="731838" cy="502442"/>
            <a:chOff x="4906" y="3748"/>
            <a:chExt cx="461" cy="342"/>
          </a:xfrm>
        </p:grpSpPr>
        <p:sp>
          <p:nvSpPr>
            <p:cNvPr id="24" name="Rectangle 25"/>
            <p:cNvSpPr>
              <a:spLocks noChangeArrowheads="1"/>
            </p:cNvSpPr>
            <p:nvPr/>
          </p:nvSpPr>
          <p:spPr bwMode="auto">
            <a:xfrm>
              <a:off x="4906" y="3905"/>
              <a:ext cx="277" cy="186"/>
            </a:xfrm>
            <a:prstGeom prst="rect">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5" name="AutoShape 26"/>
            <p:cNvSpPr>
              <a:spLocks noChangeArrowheads="1"/>
            </p:cNvSpPr>
            <p:nvPr/>
          </p:nvSpPr>
          <p:spPr bwMode="auto">
            <a:xfrm>
              <a:off x="5183" y="3748"/>
              <a:ext cx="185" cy="147"/>
            </a:xfrm>
            <a:prstGeom prst="triangle">
              <a:avLst>
                <a:gd name="adj" fmla="val 50000"/>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6" name="AutoShape 27"/>
            <p:cNvSpPr>
              <a:spLocks noChangeArrowheads="1"/>
            </p:cNvSpPr>
            <p:nvPr/>
          </p:nvSpPr>
          <p:spPr bwMode="auto">
            <a:xfrm>
              <a:off x="4906" y="3748"/>
              <a:ext cx="369" cy="147"/>
            </a:xfrm>
            <a:prstGeom prst="parallelogram">
              <a:avLst>
                <a:gd name="adj" fmla="val 62755"/>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sp>
          <p:nvSpPr>
            <p:cNvPr id="27" name="Rectangle 28"/>
            <p:cNvSpPr>
              <a:spLocks noChangeArrowheads="1"/>
            </p:cNvSpPr>
            <p:nvPr/>
          </p:nvSpPr>
          <p:spPr bwMode="auto">
            <a:xfrm>
              <a:off x="5183" y="3895"/>
              <a:ext cx="185" cy="196"/>
            </a:xfrm>
            <a:prstGeom prst="rect">
              <a:avLst/>
            </a:prstGeom>
            <a:gradFill rotWithShape="0">
              <a:gsLst>
                <a:gs pos="0">
                  <a:srgbClr val="9999CC"/>
                </a:gs>
                <a:gs pos="100000">
                  <a:srgbClr val="333366"/>
                </a:gs>
              </a:gsLst>
              <a:path path="shape">
                <a:fillToRect l="50000" t="50000" r="50000" b="50000"/>
              </a:path>
            </a:gra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dirty="0"/>
            </a:p>
          </p:txBody>
        </p:sp>
      </p:grpSp>
      <p:sp>
        <p:nvSpPr>
          <p:cNvPr id="28" name="Line 14"/>
          <p:cNvSpPr>
            <a:spLocks noChangeShapeType="1"/>
          </p:cNvSpPr>
          <p:nvPr/>
        </p:nvSpPr>
        <p:spPr bwMode="auto">
          <a:xfrm flipH="1">
            <a:off x="8428357" y="3795803"/>
            <a:ext cx="1" cy="381000"/>
          </a:xfrm>
          <a:prstGeom prst="line">
            <a:avLst/>
          </a:prstGeom>
          <a:noFill/>
          <a:ln w="9360">
            <a:solidFill>
              <a:schemeClr val="tx1"/>
            </a:solidFill>
            <a:miter lim="800000"/>
            <a:headEnd/>
            <a:tailEnd type="triangle" w="med" len="med"/>
          </a:ln>
        </p:spPr>
        <p:txBody>
          <a:bodyPr/>
          <a:lstStyle/>
          <a:p>
            <a:endParaRPr lang="en-ZW" dirty="0"/>
          </a:p>
        </p:txBody>
      </p:sp>
      <p:sp>
        <p:nvSpPr>
          <p:cNvPr id="29" name="Line 18"/>
          <p:cNvSpPr>
            <a:spLocks noChangeShapeType="1"/>
          </p:cNvSpPr>
          <p:nvPr/>
        </p:nvSpPr>
        <p:spPr bwMode="auto">
          <a:xfrm flipV="1">
            <a:off x="9070433" y="5050722"/>
            <a:ext cx="341708" cy="0"/>
          </a:xfrm>
          <a:prstGeom prst="line">
            <a:avLst/>
          </a:prstGeom>
          <a:noFill/>
          <a:ln w="9360">
            <a:solidFill>
              <a:schemeClr val="tx1"/>
            </a:solidFill>
            <a:miter lim="800000"/>
            <a:headEnd/>
            <a:tailEnd/>
          </a:ln>
        </p:spPr>
        <p:txBody>
          <a:bodyPr/>
          <a:lstStyle/>
          <a:p>
            <a:endParaRPr lang="en-ZW" dirty="0"/>
          </a:p>
        </p:txBody>
      </p:sp>
    </p:spTree>
    <p:extLst>
      <p:ext uri="{BB962C8B-B14F-4D97-AF65-F5344CB8AC3E}">
        <p14:creationId xmlns:p14="http://schemas.microsoft.com/office/powerpoint/2010/main" val="35682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PART AREA MAP</a:t>
            </a:r>
            <a:endParaRPr lang="en-IN" dirty="0"/>
          </a:p>
        </p:txBody>
      </p:sp>
      <p:sp>
        <p:nvSpPr>
          <p:cNvPr id="3" name="Content Placeholder 2"/>
          <p:cNvSpPr>
            <a:spLocks noGrp="1"/>
          </p:cNvSpPr>
          <p:nvPr>
            <p:ph idx="1"/>
          </p:nvPr>
        </p:nvSpPr>
        <p:spPr/>
        <p:txBody>
          <a:bodyPr/>
          <a:lstStyle/>
          <a:p>
            <a:pPr algn="just"/>
            <a:r>
              <a:rPr lang="en-IN" dirty="0"/>
              <a:t>Boundary of the polling station </a:t>
            </a:r>
            <a:r>
              <a:rPr lang="en-IN" dirty="0" smtClean="0"/>
              <a:t>area/constituency </a:t>
            </a:r>
            <a:r>
              <a:rPr lang="en-IN" dirty="0"/>
              <a:t>part area is demarcated </a:t>
            </a:r>
            <a:r>
              <a:rPr lang="en-IN" dirty="0">
                <a:solidFill>
                  <a:srgbClr val="CCFF33"/>
                </a:solidFill>
              </a:rPr>
              <a:t>during rationalization of polling </a:t>
            </a:r>
            <a:r>
              <a:rPr lang="en-IN" dirty="0" smtClean="0">
                <a:solidFill>
                  <a:srgbClr val="CCFF33"/>
                </a:solidFill>
              </a:rPr>
              <a:t>stations</a:t>
            </a:r>
            <a:r>
              <a:rPr lang="en-IN" dirty="0" smtClean="0"/>
              <a:t>,</a:t>
            </a:r>
            <a:endParaRPr lang="en-IN" dirty="0"/>
          </a:p>
          <a:p>
            <a:pPr algn="just"/>
            <a:r>
              <a:rPr lang="en-IN" dirty="0"/>
              <a:t>BLO needs to know the locality/ </a:t>
            </a:r>
            <a:r>
              <a:rPr lang="en-IN" dirty="0" smtClean="0"/>
              <a:t>village/ hamlet</a:t>
            </a:r>
            <a:r>
              <a:rPr lang="en-IN" dirty="0"/>
              <a:t>/ colony</a:t>
            </a:r>
            <a:r>
              <a:rPr lang="en-IN" dirty="0" smtClean="0"/>
              <a:t>/ </a:t>
            </a:r>
            <a:r>
              <a:rPr lang="en-IN" i="1" dirty="0" err="1"/>
              <a:t>m</a:t>
            </a:r>
            <a:r>
              <a:rPr lang="en-IN" i="1" dirty="0" err="1" smtClean="0"/>
              <a:t>ohalla</a:t>
            </a:r>
            <a:r>
              <a:rPr lang="en-IN" dirty="0" smtClean="0"/>
              <a:t> etc. </a:t>
            </a:r>
            <a:r>
              <a:rPr lang="en-IN" dirty="0"/>
              <a:t>falling in the part </a:t>
            </a:r>
            <a:r>
              <a:rPr lang="en-IN" dirty="0" smtClean="0"/>
              <a:t>area &amp; </a:t>
            </a:r>
            <a:r>
              <a:rPr lang="en-IN" dirty="0">
                <a:solidFill>
                  <a:srgbClr val="CCFF33"/>
                </a:solidFill>
              </a:rPr>
              <a:t>frequently </a:t>
            </a:r>
            <a:r>
              <a:rPr lang="en-IN" dirty="0" smtClean="0">
                <a:solidFill>
                  <a:srgbClr val="CCFF33"/>
                </a:solidFill>
              </a:rPr>
              <a:t>visit </a:t>
            </a:r>
            <a:r>
              <a:rPr lang="en-IN" dirty="0">
                <a:solidFill>
                  <a:srgbClr val="CCFF33"/>
                </a:solidFill>
              </a:rPr>
              <a:t>to gather correct information about new constructions </a:t>
            </a:r>
            <a:r>
              <a:rPr lang="en-IN" dirty="0"/>
              <a:t>or </a:t>
            </a:r>
            <a:r>
              <a:rPr lang="en-IN" i="1" dirty="0"/>
              <a:t>jhuggis</a:t>
            </a:r>
            <a:r>
              <a:rPr lang="en-IN" dirty="0"/>
              <a:t> etc</a:t>
            </a:r>
            <a:r>
              <a:rPr lang="en-IN" dirty="0" smtClean="0"/>
              <a:t>.,</a:t>
            </a:r>
            <a:endParaRPr lang="en-IN" dirty="0"/>
          </a:p>
          <a:p>
            <a:pPr algn="just"/>
            <a:r>
              <a:rPr lang="en-IN" dirty="0" smtClean="0">
                <a:solidFill>
                  <a:srgbClr val="CCFF33"/>
                </a:solidFill>
              </a:rPr>
              <a:t>Ensure </a:t>
            </a:r>
            <a:r>
              <a:rPr lang="en-IN" dirty="0">
                <a:solidFill>
                  <a:srgbClr val="CCFF33"/>
                </a:solidFill>
              </a:rPr>
              <a:t>new houses built in their part area are depicted in the Nazari map</a:t>
            </a:r>
            <a:r>
              <a:rPr lang="en-IN" dirty="0"/>
              <a:t>. Use of GIS maps  from available sources including internet can help improve quality of the polling station area </a:t>
            </a:r>
            <a:r>
              <a:rPr lang="en-IN" dirty="0" smtClean="0"/>
              <a:t>map (optional),</a:t>
            </a:r>
            <a:endParaRPr lang="en-IN" dirty="0"/>
          </a:p>
          <a:p>
            <a:pPr algn="just"/>
            <a:r>
              <a:rPr lang="en-IN" dirty="0" smtClean="0">
                <a:solidFill>
                  <a:srgbClr val="CCFF33"/>
                </a:solidFill>
              </a:rPr>
              <a:t>Develop </a:t>
            </a:r>
            <a:r>
              <a:rPr lang="en-IN" dirty="0">
                <a:solidFill>
                  <a:srgbClr val="CCFF33"/>
                </a:solidFill>
              </a:rPr>
              <a:t>local contacts in different sections of the area to remain updated</a:t>
            </a:r>
            <a:r>
              <a:rPr lang="en-IN" dirty="0"/>
              <a:t> about arrival of new persons, shifting of residents, death </a:t>
            </a:r>
            <a:r>
              <a:rPr lang="en-IN" dirty="0" smtClean="0"/>
              <a:t>etc. </a:t>
            </a:r>
            <a:r>
              <a:rPr lang="en-IN" dirty="0"/>
              <a:t>in the locality . I</a:t>
            </a:r>
            <a:r>
              <a:rPr lang="en-IN" dirty="0" smtClean="0"/>
              <a:t>nformation </a:t>
            </a:r>
            <a:r>
              <a:rPr lang="en-IN" dirty="0"/>
              <a:t>gathered </a:t>
            </a:r>
            <a:r>
              <a:rPr lang="en-IN" dirty="0" smtClean="0"/>
              <a:t>useful </a:t>
            </a:r>
            <a:r>
              <a:rPr lang="en-IN" dirty="0"/>
              <a:t>for updating the roll.</a:t>
            </a:r>
          </a:p>
          <a:p>
            <a:endParaRPr lang="en-IN" dirty="0"/>
          </a:p>
        </p:txBody>
      </p:sp>
    </p:spTree>
    <p:extLst>
      <p:ext uri="{BB962C8B-B14F-4D97-AF65-F5344CB8AC3E}">
        <p14:creationId xmlns:p14="http://schemas.microsoft.com/office/powerpoint/2010/main" val="22145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0"/>
            <a:ext cx="11403874" cy="1077218"/>
          </a:xfrm>
          <a:prstGeom prst="rect">
            <a:avLst/>
          </a:prstGeom>
        </p:spPr>
        <p:txBody>
          <a:bodyPr wrap="square">
            <a:spAutoFit/>
          </a:bodyPr>
          <a:lstStyle/>
          <a:p>
            <a:pPr algn="ctr" hangingPunct="0">
              <a:spcAft>
                <a:spcPts val="1400"/>
              </a:spcAft>
              <a:buClr>
                <a:srgbClr val="000000"/>
              </a:buClr>
              <a:buSzPct val="100000"/>
              <a:buFont typeface="Times New Roman" pitchFamily="18" charset="0"/>
              <a:buNone/>
              <a:tabLst>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3200" b="1" dirty="0" smtClean="0"/>
              <a:t>TO PREPARE CORRECT MAP BY FREE HAND EYE ESTIMATION (NAZARI MAP) OF PART AREA</a:t>
            </a:r>
            <a:endParaRPr lang="en-US" sz="3200" b="1" dirty="0"/>
          </a:p>
        </p:txBody>
      </p:sp>
      <p:sp>
        <p:nvSpPr>
          <p:cNvPr id="4" name="Rectangle 3"/>
          <p:cNvSpPr/>
          <p:nvPr/>
        </p:nvSpPr>
        <p:spPr>
          <a:xfrm>
            <a:off x="1227909" y="1231973"/>
            <a:ext cx="10260874" cy="769441"/>
          </a:xfrm>
          <a:prstGeom prst="rect">
            <a:avLst/>
          </a:prstGeom>
        </p:spPr>
        <p:txBody>
          <a:bodyPr wrap="square">
            <a:spAutoFit/>
          </a:bodyPr>
          <a:lstStyle/>
          <a:p>
            <a:r>
              <a:rPr lang="en-IN" sz="2200" dirty="0"/>
              <a:t>Prepare Nazari map by freehand clearly indicating sections within the part. Officials from revenue may help </a:t>
            </a:r>
            <a:r>
              <a:rPr lang="en-IN" sz="2200" dirty="0" smtClean="0"/>
              <a:t>you. Alternatively</a:t>
            </a:r>
            <a:r>
              <a:rPr lang="en-IN" sz="2200" dirty="0"/>
              <a:t>, use GIS </a:t>
            </a:r>
            <a:r>
              <a:rPr lang="en-IN" sz="2200" dirty="0" smtClean="0"/>
              <a:t>Map. </a:t>
            </a:r>
            <a:endParaRPr lang="en-IN" sz="2200" dirty="0"/>
          </a:p>
        </p:txBody>
      </p:sp>
      <p:grpSp>
        <p:nvGrpSpPr>
          <p:cNvPr id="5" name="Group 3"/>
          <p:cNvGrpSpPr>
            <a:grpSpLocks/>
          </p:cNvGrpSpPr>
          <p:nvPr/>
        </p:nvGrpSpPr>
        <p:grpSpPr bwMode="auto">
          <a:xfrm>
            <a:off x="7573291" y="2384771"/>
            <a:ext cx="3713018" cy="4107469"/>
            <a:chOff x="2683" y="1805"/>
            <a:chExt cx="3317" cy="2400"/>
          </a:xfrm>
        </p:grpSpPr>
        <p:graphicFrame>
          <p:nvGraphicFramePr>
            <p:cNvPr id="6" name="Object 4"/>
            <p:cNvGraphicFramePr>
              <a:graphicFrameLocks noChangeAspect="1"/>
            </p:cNvGraphicFramePr>
            <p:nvPr>
              <p:extLst>
                <p:ext uri="{D42A27DB-BD31-4B8C-83A1-F6EECF244321}">
                  <p14:modId xmlns:p14="http://schemas.microsoft.com/office/powerpoint/2010/main" val="3148074182"/>
                </p:ext>
              </p:extLst>
            </p:nvPr>
          </p:nvGraphicFramePr>
          <p:xfrm>
            <a:off x="2683" y="1805"/>
            <a:ext cx="3317" cy="2400"/>
          </p:xfrm>
          <a:graphic>
            <a:graphicData uri="http://schemas.openxmlformats.org/presentationml/2006/ole">
              <mc:AlternateContent xmlns:mc="http://schemas.openxmlformats.org/markup-compatibility/2006">
                <mc:Choice xmlns:v="urn:schemas-microsoft-com:vml" Requires="v">
                  <p:oleObj spid="_x0000_s1126" r:id="rId3" imgW="5649114" imgH="3619048" progId="PBrush">
                    <p:embed/>
                  </p:oleObj>
                </mc:Choice>
                <mc:Fallback>
                  <p:oleObj r:id="rId3" imgW="5649114" imgH="361904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 y="1805"/>
                          <a:ext cx="3317" cy="2400"/>
                        </a:xfrm>
                        <a:prstGeom prst="rect">
                          <a:avLst/>
                        </a:prstGeom>
                        <a:solidFill>
                          <a:schemeClr val="tx1"/>
                        </a:solidFill>
                        <a:extLst/>
                      </p:spPr>
                    </p:pic>
                  </p:oleObj>
                </mc:Fallback>
              </mc:AlternateContent>
            </a:graphicData>
          </a:graphic>
        </p:graphicFrame>
        <p:sp>
          <p:nvSpPr>
            <p:cNvPr id="7" name="Line 5"/>
            <p:cNvSpPr>
              <a:spLocks noChangeShapeType="1"/>
            </p:cNvSpPr>
            <p:nvPr/>
          </p:nvSpPr>
          <p:spPr bwMode="auto">
            <a:xfrm>
              <a:off x="4737" y="2206"/>
              <a:ext cx="297" cy="1"/>
            </a:xfrm>
            <a:prstGeom prst="line">
              <a:avLst/>
            </a:prstGeom>
            <a:noFill/>
            <a:ln w="38160">
              <a:solidFill>
                <a:srgbClr val="9966FF"/>
              </a:solidFill>
              <a:miter lim="800000"/>
              <a:headEnd/>
              <a:tailEnd/>
            </a:ln>
          </p:spPr>
          <p:txBody>
            <a:bodyPr/>
            <a:lstStyle/>
            <a:p>
              <a:endParaRPr lang="en-ZW">
                <a:solidFill>
                  <a:schemeClr val="bg1"/>
                </a:solidFill>
              </a:endParaRPr>
            </a:p>
          </p:txBody>
        </p:sp>
      </p:grpSp>
      <p:pic>
        <p:nvPicPr>
          <p:cNvPr id="8" name="Picture 8"/>
          <p:cNvPicPr>
            <a:picLocks noChangeAspect="1" noChangeArrowheads="1"/>
          </p:cNvPicPr>
          <p:nvPr/>
        </p:nvPicPr>
        <p:blipFill>
          <a:blip r:embed="rId5" cstate="print"/>
          <a:srcRect l="14929" r="6914" b="2866"/>
          <a:stretch>
            <a:fillRect/>
          </a:stretch>
        </p:blipFill>
        <p:spPr bwMode="auto">
          <a:xfrm>
            <a:off x="1429623" y="2156170"/>
            <a:ext cx="6000792" cy="4572000"/>
          </a:xfrm>
          <a:prstGeom prst="rect">
            <a:avLst/>
          </a:prstGeom>
          <a:noFill/>
          <a:ln w="28440">
            <a:solidFill>
              <a:srgbClr val="000000"/>
            </a:solidFill>
            <a:round/>
            <a:headEnd/>
            <a:tailEnd/>
          </a:ln>
        </p:spPr>
      </p:pic>
      <p:sp>
        <p:nvSpPr>
          <p:cNvPr id="9" name="TextBox 8"/>
          <p:cNvSpPr txBox="1"/>
          <p:nvPr/>
        </p:nvSpPr>
        <p:spPr>
          <a:xfrm>
            <a:off x="1643969" y="2384770"/>
            <a:ext cx="3581400" cy="400110"/>
          </a:xfrm>
          <a:prstGeom prst="rect">
            <a:avLst/>
          </a:prstGeom>
          <a:noFill/>
        </p:spPr>
        <p:txBody>
          <a:bodyPr wrap="square" rtlCol="0">
            <a:spAutoFit/>
          </a:bodyPr>
          <a:lstStyle/>
          <a:p>
            <a:r>
              <a:rPr lang="en-US" dirty="0" smtClean="0">
                <a:solidFill>
                  <a:schemeClr val="bg1"/>
                </a:solidFill>
              </a:rPr>
              <a:t> </a:t>
            </a:r>
            <a:r>
              <a:rPr lang="en-US" sz="2000" dirty="0" smtClean="0">
                <a:solidFill>
                  <a:schemeClr val="bg1"/>
                </a:solidFill>
              </a:rPr>
              <a:t>AC Part Map</a:t>
            </a:r>
            <a:endParaRPr lang="en-IN" sz="2000" dirty="0">
              <a:solidFill>
                <a:schemeClr val="bg1"/>
              </a:solidFill>
            </a:endParaRPr>
          </a:p>
        </p:txBody>
      </p:sp>
    </p:spTree>
    <p:extLst>
      <p:ext uri="{BB962C8B-B14F-4D97-AF65-F5344CB8AC3E}">
        <p14:creationId xmlns:p14="http://schemas.microsoft.com/office/powerpoint/2010/main" val="226813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708" y="2642196"/>
            <a:ext cx="9234152" cy="1877437"/>
          </a:xfrm>
          <a:prstGeom prst="rect">
            <a:avLst/>
          </a:prstGeom>
        </p:spPr>
        <p:txBody>
          <a:bodyPr wrap="square">
            <a:spAutoFit/>
          </a:bodyPr>
          <a:lstStyle/>
          <a:p>
            <a:pPr algn="ctr"/>
            <a:r>
              <a:rPr lang="en-IN" sz="4800" dirty="0" smtClean="0"/>
              <a:t>“Quality </a:t>
            </a:r>
            <a:r>
              <a:rPr lang="en-IN" sz="4800" dirty="0"/>
              <a:t>is not an act, it is a habit</a:t>
            </a:r>
            <a:r>
              <a:rPr lang="en-IN" sz="4800" dirty="0" smtClean="0"/>
              <a:t>.”</a:t>
            </a:r>
            <a:endParaRPr lang="en-IN" sz="4800" dirty="0"/>
          </a:p>
          <a:p>
            <a:pPr algn="ctr"/>
            <a:endParaRPr lang="en-IN" sz="2000" b="1" dirty="0" smtClean="0"/>
          </a:p>
          <a:p>
            <a:pPr algn="ctr"/>
            <a:r>
              <a:rPr lang="en-IN" sz="4800" b="1" dirty="0" smtClean="0"/>
              <a:t>- </a:t>
            </a:r>
            <a:r>
              <a:rPr lang="en-IN" sz="4800" b="1" dirty="0"/>
              <a:t>Aristotle</a:t>
            </a:r>
            <a:endParaRPr lang="en-IN" sz="4800" dirty="0"/>
          </a:p>
        </p:txBody>
      </p:sp>
    </p:spTree>
    <p:extLst>
      <p:ext uri="{BB962C8B-B14F-4D97-AF65-F5344CB8AC3E}">
        <p14:creationId xmlns:p14="http://schemas.microsoft.com/office/powerpoint/2010/main" val="18641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109" y="28157"/>
            <a:ext cx="10711542" cy="1056315"/>
          </a:xfrm>
          <a:prstGeom prst="rect">
            <a:avLst/>
          </a:prstGeom>
        </p:spPr>
        <p:txBody>
          <a:bodyPr wrap="square">
            <a:spAutoFit/>
          </a:bodyPr>
          <a:lstStyle/>
          <a:p>
            <a:pPr algn="ctr" hangingPunct="0">
              <a:lnSpc>
                <a:spcPct val="87000"/>
              </a:lnSpc>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t>NUMBER HOUSES FALLING WITHIN  POLLING STATION AREA/PART AREA</a:t>
            </a:r>
            <a:endParaRPr lang="en-US" sz="3600" b="1" dirty="0"/>
          </a:p>
        </p:txBody>
      </p:sp>
      <p:sp>
        <p:nvSpPr>
          <p:cNvPr id="3" name="Rectangle 2"/>
          <p:cNvSpPr/>
          <p:nvPr/>
        </p:nvSpPr>
        <p:spPr>
          <a:xfrm>
            <a:off x="569323" y="1101937"/>
            <a:ext cx="10580914" cy="2246769"/>
          </a:xfrm>
          <a:prstGeom prst="rect">
            <a:avLst/>
          </a:prstGeom>
        </p:spPr>
        <p:txBody>
          <a:bodyPr wrap="square">
            <a:spAutoFit/>
          </a:bodyPr>
          <a:lstStyle/>
          <a:p>
            <a:pPr marL="342900" indent="-342900" algn="just">
              <a:buFont typeface="Arial" panose="020B0604020202020204" pitchFamily="34" charset="0"/>
              <a:buChar char="•"/>
            </a:pPr>
            <a:r>
              <a:rPr lang="en-IN" sz="2000" dirty="0"/>
              <a:t>House numbers assigned by the Local Authorities are to be used.</a:t>
            </a:r>
          </a:p>
          <a:p>
            <a:pPr marL="342900" indent="-342900" algn="just">
              <a:buFont typeface="Arial" panose="020B0604020202020204" pitchFamily="34" charset="0"/>
              <a:buChar char="•"/>
            </a:pPr>
            <a:r>
              <a:rPr lang="en-IN" sz="2000" dirty="0"/>
              <a:t>In case house numbers are not assigned by local authorities, serialization of the houses should be done in ascending order beginning  from North-West to South-East in zigzag manner.  </a:t>
            </a:r>
            <a:r>
              <a:rPr lang="en-IN" sz="2000" dirty="0" smtClean="0"/>
              <a:t>Every </a:t>
            </a:r>
            <a:r>
              <a:rPr lang="en-IN" sz="2000" dirty="0"/>
              <a:t>household should be assigned a number.</a:t>
            </a:r>
          </a:p>
          <a:p>
            <a:pPr marL="342900" indent="-342900" algn="just">
              <a:buFont typeface="Arial" panose="020B0604020202020204" pitchFamily="34" charset="0"/>
              <a:buChar char="•"/>
            </a:pPr>
            <a:r>
              <a:rPr lang="en-IN" sz="2000" dirty="0"/>
              <a:t>Acquire knowledge about the number of sections and boundaries of their   part area to give correct serial numbers to the houses. If new sections need to be created , please inform the ERO so that he can do the needful. </a:t>
            </a:r>
          </a:p>
        </p:txBody>
      </p:sp>
      <p:grpSp>
        <p:nvGrpSpPr>
          <p:cNvPr id="4" name="Group 48"/>
          <p:cNvGrpSpPr>
            <a:grpSpLocks/>
          </p:cNvGrpSpPr>
          <p:nvPr/>
        </p:nvGrpSpPr>
        <p:grpSpPr bwMode="auto">
          <a:xfrm>
            <a:off x="2222863" y="3200398"/>
            <a:ext cx="8382000" cy="3513910"/>
            <a:chOff x="439" y="2213"/>
            <a:chExt cx="5280" cy="2352"/>
          </a:xfrm>
        </p:grpSpPr>
        <p:sp>
          <p:nvSpPr>
            <p:cNvPr id="5" name="AutoShape 3"/>
            <p:cNvSpPr>
              <a:spLocks noChangeArrowheads="1"/>
            </p:cNvSpPr>
            <p:nvPr/>
          </p:nvSpPr>
          <p:spPr bwMode="auto">
            <a:xfrm>
              <a:off x="439" y="2213"/>
              <a:ext cx="5280" cy="2352"/>
            </a:xfrm>
            <a:custGeom>
              <a:avLst/>
              <a:gdLst>
                <a:gd name="T0" fmla="*/ 1717827859 w 1538"/>
                <a:gd name="T1" fmla="*/ 888806 h 1419"/>
                <a:gd name="T2" fmla="*/ 1000550921 w 1538"/>
                <a:gd name="T3" fmla="*/ 3653981 h 1419"/>
                <a:gd name="T4" fmla="*/ 938179434 w 1538"/>
                <a:gd name="T5" fmla="*/ 4839060 h 1419"/>
                <a:gd name="T6" fmla="*/ 1125295654 w 1538"/>
                <a:gd name="T7" fmla="*/ 9184323 h 1419"/>
                <a:gd name="T8" fmla="*/ 1250038628 w 1538"/>
                <a:gd name="T9" fmla="*/ 11554482 h 1419"/>
                <a:gd name="T10" fmla="*/ 1187667141 w 1538"/>
                <a:gd name="T11" fmla="*/ 15109700 h 1419"/>
                <a:gd name="T12" fmla="*/ 563947214 w 1538"/>
                <a:gd name="T13" fmla="*/ 18269899 h 1419"/>
                <a:gd name="T14" fmla="*/ 220900794 w 1538"/>
                <a:gd name="T15" fmla="*/ 20245008 h 1419"/>
                <a:gd name="T16" fmla="*/ 64970784 w 1538"/>
                <a:gd name="T17" fmla="*/ 23800236 h 1419"/>
                <a:gd name="T18" fmla="*/ 252087251 w 1538"/>
                <a:gd name="T19" fmla="*/ 32885755 h 1419"/>
                <a:gd name="T20" fmla="*/ 719877690 w 1538"/>
                <a:gd name="T21" fmla="*/ 36045967 h 1419"/>
                <a:gd name="T22" fmla="*/ 1031737104 w 1538"/>
                <a:gd name="T23" fmla="*/ 37626086 h 1419"/>
                <a:gd name="T24" fmla="*/ 1312411873 w 1538"/>
                <a:gd name="T25" fmla="*/ 41971348 h 1419"/>
                <a:gd name="T26" fmla="*/ 1624271067 w 1538"/>
                <a:gd name="T27" fmla="*/ 46711652 h 1419"/>
                <a:gd name="T28" fmla="*/ 2147483647 w 1538"/>
                <a:gd name="T29" fmla="*/ 45921566 h 1419"/>
                <a:gd name="T30" fmla="*/ 2147483647 w 1538"/>
                <a:gd name="T31" fmla="*/ 44736490 h 1419"/>
                <a:gd name="T32" fmla="*/ 2147483647 w 1538"/>
                <a:gd name="T33" fmla="*/ 43551467 h 1419"/>
                <a:gd name="T34" fmla="*/ 2147483647 w 1538"/>
                <a:gd name="T35" fmla="*/ 41576305 h 1419"/>
                <a:gd name="T36" fmla="*/ 2147483647 w 1538"/>
                <a:gd name="T37" fmla="*/ 41576305 h 1419"/>
                <a:gd name="T38" fmla="*/ 2147483647 w 1538"/>
                <a:gd name="T39" fmla="*/ 39206152 h 1419"/>
                <a:gd name="T40" fmla="*/ 2147483647 w 1538"/>
                <a:gd name="T41" fmla="*/ 33280825 h 1419"/>
                <a:gd name="T42" fmla="*/ 2147483647 w 1538"/>
                <a:gd name="T43" fmla="*/ 30515603 h 1419"/>
                <a:gd name="T44" fmla="*/ 2147483647 w 1538"/>
                <a:gd name="T45" fmla="*/ 27750441 h 1419"/>
                <a:gd name="T46" fmla="*/ 2147483647 w 1538"/>
                <a:gd name="T47" fmla="*/ 25775345 h 1419"/>
                <a:gd name="T48" fmla="*/ 2147483647 w 1538"/>
                <a:gd name="T49" fmla="*/ 24195253 h 1419"/>
                <a:gd name="T50" fmla="*/ 2147483647 w 1538"/>
                <a:gd name="T51" fmla="*/ 23405193 h 1419"/>
                <a:gd name="T52" fmla="*/ 2147483647 w 1538"/>
                <a:gd name="T53" fmla="*/ 18269899 h 1419"/>
                <a:gd name="T54" fmla="*/ 2147483647 w 1538"/>
                <a:gd name="T55" fmla="*/ 15899733 h 1419"/>
                <a:gd name="T56" fmla="*/ 2147483647 w 1538"/>
                <a:gd name="T57" fmla="*/ 14714657 h 1419"/>
                <a:gd name="T58" fmla="*/ 2147483647 w 1538"/>
                <a:gd name="T59" fmla="*/ 13134581 h 1419"/>
                <a:gd name="T60" fmla="*/ 2147483647 w 1538"/>
                <a:gd name="T61" fmla="*/ 10764436 h 1419"/>
                <a:gd name="T62" fmla="*/ 2147483647 w 1538"/>
                <a:gd name="T63" fmla="*/ 7999247 h 1419"/>
                <a:gd name="T64" fmla="*/ 2147483647 w 1538"/>
                <a:gd name="T65" fmla="*/ 3653981 h 1419"/>
                <a:gd name="T66" fmla="*/ 2147483647 w 1538"/>
                <a:gd name="T67" fmla="*/ 2863925 h 1419"/>
                <a:gd name="T68" fmla="*/ 2147483647 w 1538"/>
                <a:gd name="T69" fmla="*/ 4444030 h 1419"/>
                <a:gd name="T70" fmla="*/ 2147483647 w 1538"/>
                <a:gd name="T71" fmla="*/ 3653981 h 1419"/>
                <a:gd name="T72" fmla="*/ 2092063374 w 1538"/>
                <a:gd name="T73" fmla="*/ 2073876 h 1419"/>
                <a:gd name="T74" fmla="*/ 1780201104 w 1538"/>
                <a:gd name="T75" fmla="*/ 888806 h 1419"/>
                <a:gd name="T76" fmla="*/ 1686643434 w 1538"/>
                <a:gd name="T77" fmla="*/ 98756 h 1419"/>
                <a:gd name="T78" fmla="*/ 1655456372 w 1538"/>
                <a:gd name="T79" fmla="*/ 1283827 h 1419"/>
                <a:gd name="T80" fmla="*/ 1717827859 w 1538"/>
                <a:gd name="T81" fmla="*/ 888806 h 14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8"/>
                <a:gd name="T124" fmla="*/ 0 h 1419"/>
                <a:gd name="T125" fmla="*/ 1538 w 1538"/>
                <a:gd name="T126" fmla="*/ 1419 h 14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8" h="1419">
                  <a:moveTo>
                    <a:pt x="661" y="27"/>
                  </a:moveTo>
                  <a:cubicBezTo>
                    <a:pt x="580" y="81"/>
                    <a:pt x="480" y="95"/>
                    <a:pt x="385" y="111"/>
                  </a:cubicBezTo>
                  <a:cubicBezTo>
                    <a:pt x="377" y="123"/>
                    <a:pt x="363" y="133"/>
                    <a:pt x="361" y="147"/>
                  </a:cubicBezTo>
                  <a:cubicBezTo>
                    <a:pt x="353" y="211"/>
                    <a:pt x="400" y="237"/>
                    <a:pt x="433" y="279"/>
                  </a:cubicBezTo>
                  <a:cubicBezTo>
                    <a:pt x="451" y="302"/>
                    <a:pt x="481" y="351"/>
                    <a:pt x="481" y="351"/>
                  </a:cubicBezTo>
                  <a:cubicBezTo>
                    <a:pt x="473" y="387"/>
                    <a:pt x="476" y="428"/>
                    <a:pt x="457" y="459"/>
                  </a:cubicBezTo>
                  <a:cubicBezTo>
                    <a:pt x="419" y="521"/>
                    <a:pt x="282" y="535"/>
                    <a:pt x="217" y="555"/>
                  </a:cubicBezTo>
                  <a:cubicBezTo>
                    <a:pt x="168" y="570"/>
                    <a:pt x="133" y="599"/>
                    <a:pt x="85" y="615"/>
                  </a:cubicBezTo>
                  <a:cubicBezTo>
                    <a:pt x="61" y="651"/>
                    <a:pt x="49" y="687"/>
                    <a:pt x="25" y="723"/>
                  </a:cubicBezTo>
                  <a:cubicBezTo>
                    <a:pt x="32" y="844"/>
                    <a:pt x="0" y="934"/>
                    <a:pt x="97" y="999"/>
                  </a:cubicBezTo>
                  <a:cubicBezTo>
                    <a:pt x="137" y="1059"/>
                    <a:pt x="210" y="1076"/>
                    <a:pt x="277" y="1095"/>
                  </a:cubicBezTo>
                  <a:cubicBezTo>
                    <a:pt x="319" y="1107"/>
                    <a:pt x="356" y="1129"/>
                    <a:pt x="397" y="1143"/>
                  </a:cubicBezTo>
                  <a:cubicBezTo>
                    <a:pt x="440" y="1186"/>
                    <a:pt x="461" y="1231"/>
                    <a:pt x="505" y="1275"/>
                  </a:cubicBezTo>
                  <a:cubicBezTo>
                    <a:pt x="527" y="1340"/>
                    <a:pt x="568" y="1381"/>
                    <a:pt x="625" y="1419"/>
                  </a:cubicBezTo>
                  <a:cubicBezTo>
                    <a:pt x="713" y="1411"/>
                    <a:pt x="802" y="1413"/>
                    <a:pt x="889" y="1395"/>
                  </a:cubicBezTo>
                  <a:cubicBezTo>
                    <a:pt x="903" y="1392"/>
                    <a:pt x="904" y="1370"/>
                    <a:pt x="913" y="1359"/>
                  </a:cubicBezTo>
                  <a:cubicBezTo>
                    <a:pt x="924" y="1346"/>
                    <a:pt x="936" y="1334"/>
                    <a:pt x="949" y="1323"/>
                  </a:cubicBezTo>
                  <a:cubicBezTo>
                    <a:pt x="997" y="1283"/>
                    <a:pt x="1044" y="1273"/>
                    <a:pt x="1105" y="1263"/>
                  </a:cubicBezTo>
                  <a:cubicBezTo>
                    <a:pt x="1141" y="1266"/>
                    <a:pt x="1325" y="1289"/>
                    <a:pt x="1381" y="1263"/>
                  </a:cubicBezTo>
                  <a:cubicBezTo>
                    <a:pt x="1412" y="1249"/>
                    <a:pt x="1453" y="1191"/>
                    <a:pt x="1453" y="1191"/>
                  </a:cubicBezTo>
                  <a:cubicBezTo>
                    <a:pt x="1433" y="1111"/>
                    <a:pt x="1423" y="1071"/>
                    <a:pt x="1369" y="1011"/>
                  </a:cubicBezTo>
                  <a:cubicBezTo>
                    <a:pt x="1342" y="982"/>
                    <a:pt x="1285" y="927"/>
                    <a:pt x="1285" y="927"/>
                  </a:cubicBezTo>
                  <a:cubicBezTo>
                    <a:pt x="1289" y="899"/>
                    <a:pt x="1282" y="867"/>
                    <a:pt x="1297" y="843"/>
                  </a:cubicBezTo>
                  <a:cubicBezTo>
                    <a:pt x="1338" y="779"/>
                    <a:pt x="1360" y="808"/>
                    <a:pt x="1405" y="783"/>
                  </a:cubicBezTo>
                  <a:cubicBezTo>
                    <a:pt x="1430" y="769"/>
                    <a:pt x="1453" y="751"/>
                    <a:pt x="1477" y="735"/>
                  </a:cubicBezTo>
                  <a:cubicBezTo>
                    <a:pt x="1489" y="727"/>
                    <a:pt x="1513" y="711"/>
                    <a:pt x="1513" y="711"/>
                  </a:cubicBezTo>
                  <a:cubicBezTo>
                    <a:pt x="1505" y="659"/>
                    <a:pt x="1500" y="606"/>
                    <a:pt x="1489" y="555"/>
                  </a:cubicBezTo>
                  <a:cubicBezTo>
                    <a:pt x="1484" y="530"/>
                    <a:pt x="1473" y="507"/>
                    <a:pt x="1465" y="483"/>
                  </a:cubicBezTo>
                  <a:cubicBezTo>
                    <a:pt x="1461" y="471"/>
                    <a:pt x="1453" y="447"/>
                    <a:pt x="1453" y="447"/>
                  </a:cubicBezTo>
                  <a:cubicBezTo>
                    <a:pt x="1461" y="431"/>
                    <a:pt x="1468" y="414"/>
                    <a:pt x="1477" y="399"/>
                  </a:cubicBezTo>
                  <a:cubicBezTo>
                    <a:pt x="1492" y="374"/>
                    <a:pt x="1525" y="327"/>
                    <a:pt x="1525" y="327"/>
                  </a:cubicBezTo>
                  <a:cubicBezTo>
                    <a:pt x="1509" y="187"/>
                    <a:pt x="1538" y="207"/>
                    <a:pt x="1429" y="243"/>
                  </a:cubicBezTo>
                  <a:cubicBezTo>
                    <a:pt x="1325" y="222"/>
                    <a:pt x="1342" y="215"/>
                    <a:pt x="1357" y="111"/>
                  </a:cubicBezTo>
                  <a:cubicBezTo>
                    <a:pt x="1323" y="8"/>
                    <a:pt x="1347" y="41"/>
                    <a:pt x="1117" y="87"/>
                  </a:cubicBezTo>
                  <a:cubicBezTo>
                    <a:pt x="1089" y="93"/>
                    <a:pt x="1045" y="135"/>
                    <a:pt x="1045" y="135"/>
                  </a:cubicBezTo>
                  <a:cubicBezTo>
                    <a:pt x="977" y="130"/>
                    <a:pt x="894" y="155"/>
                    <a:pt x="841" y="111"/>
                  </a:cubicBezTo>
                  <a:cubicBezTo>
                    <a:pt x="826" y="98"/>
                    <a:pt x="822" y="74"/>
                    <a:pt x="805" y="63"/>
                  </a:cubicBezTo>
                  <a:cubicBezTo>
                    <a:pt x="787" y="51"/>
                    <a:pt x="712" y="34"/>
                    <a:pt x="685" y="27"/>
                  </a:cubicBezTo>
                  <a:cubicBezTo>
                    <a:pt x="673" y="19"/>
                    <a:pt x="663" y="0"/>
                    <a:pt x="649" y="3"/>
                  </a:cubicBezTo>
                  <a:cubicBezTo>
                    <a:pt x="637" y="6"/>
                    <a:pt x="631" y="28"/>
                    <a:pt x="637" y="39"/>
                  </a:cubicBezTo>
                  <a:cubicBezTo>
                    <a:pt x="641" y="47"/>
                    <a:pt x="653" y="31"/>
                    <a:pt x="661" y="27"/>
                  </a:cubicBezTo>
                  <a:close/>
                </a:path>
              </a:pathLst>
            </a:custGeom>
            <a:solidFill>
              <a:srgbClr val="FFFFFF"/>
            </a:solidFill>
            <a:ln w="57240">
              <a:solidFill>
                <a:srgbClr val="CC0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lang="en-ZW"/>
            </a:p>
          </p:txBody>
        </p:sp>
        <p:grpSp>
          <p:nvGrpSpPr>
            <p:cNvPr id="6" name="Group 7"/>
            <p:cNvGrpSpPr>
              <a:grpSpLocks/>
            </p:cNvGrpSpPr>
            <p:nvPr/>
          </p:nvGrpSpPr>
          <p:grpSpPr bwMode="auto">
            <a:xfrm>
              <a:off x="2915" y="2429"/>
              <a:ext cx="542" cy="602"/>
              <a:chOff x="2915" y="2306"/>
              <a:chExt cx="542" cy="602"/>
            </a:xfrm>
          </p:grpSpPr>
          <p:sp>
            <p:nvSpPr>
              <p:cNvPr id="43" name="Rectangle 8"/>
              <p:cNvSpPr>
                <a:spLocks noChangeArrowheads="1"/>
              </p:cNvSpPr>
              <p:nvPr/>
            </p:nvSpPr>
            <p:spPr bwMode="auto">
              <a:xfrm>
                <a:off x="2983" y="2573"/>
                <a:ext cx="432" cy="336"/>
              </a:xfrm>
              <a:prstGeom prst="rect">
                <a:avLst/>
              </a:prstGeom>
              <a:solidFill>
                <a:srgbClr val="FFFF00"/>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2</a:t>
                </a:r>
              </a:p>
            </p:txBody>
          </p:sp>
          <p:sp>
            <p:nvSpPr>
              <p:cNvPr id="44" name="AutoShape 9"/>
              <p:cNvSpPr>
                <a:spLocks noChangeArrowheads="1"/>
              </p:cNvSpPr>
              <p:nvPr/>
            </p:nvSpPr>
            <p:spPr bwMode="auto">
              <a:xfrm rot="8100000">
                <a:off x="2995" y="2386"/>
                <a:ext cx="384" cy="384"/>
              </a:xfrm>
              <a:prstGeom prst="rtTriangle">
                <a:avLst/>
              </a:prstGeom>
              <a:solidFill>
                <a:srgbClr val="FFFF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7" name="Group 10"/>
            <p:cNvGrpSpPr>
              <a:grpSpLocks/>
            </p:cNvGrpSpPr>
            <p:nvPr/>
          </p:nvGrpSpPr>
          <p:grpSpPr bwMode="auto">
            <a:xfrm>
              <a:off x="4355" y="2333"/>
              <a:ext cx="542" cy="602"/>
              <a:chOff x="4355" y="2258"/>
              <a:chExt cx="542" cy="602"/>
            </a:xfrm>
          </p:grpSpPr>
          <p:sp>
            <p:nvSpPr>
              <p:cNvPr id="41" name="Rectangle 11"/>
              <p:cNvSpPr>
                <a:spLocks noChangeArrowheads="1"/>
              </p:cNvSpPr>
              <p:nvPr/>
            </p:nvSpPr>
            <p:spPr bwMode="auto">
              <a:xfrm>
                <a:off x="4423" y="2525"/>
                <a:ext cx="432" cy="336"/>
              </a:xfrm>
              <a:prstGeom prst="rect">
                <a:avLst/>
              </a:prstGeom>
              <a:solidFill>
                <a:srgbClr val="336600"/>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3</a:t>
                </a:r>
              </a:p>
            </p:txBody>
          </p:sp>
          <p:sp>
            <p:nvSpPr>
              <p:cNvPr id="42" name="AutoShape 12"/>
              <p:cNvSpPr>
                <a:spLocks noChangeArrowheads="1"/>
              </p:cNvSpPr>
              <p:nvPr/>
            </p:nvSpPr>
            <p:spPr bwMode="auto">
              <a:xfrm rot="8100000">
                <a:off x="4435" y="2338"/>
                <a:ext cx="384" cy="384"/>
              </a:xfrm>
              <a:prstGeom prst="rtTriangle">
                <a:avLst/>
              </a:prstGeom>
              <a:solidFill>
                <a:srgbClr val="3366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8" name="Group 13"/>
            <p:cNvGrpSpPr>
              <a:grpSpLocks/>
            </p:cNvGrpSpPr>
            <p:nvPr/>
          </p:nvGrpSpPr>
          <p:grpSpPr bwMode="auto">
            <a:xfrm>
              <a:off x="4039" y="3053"/>
              <a:ext cx="542" cy="602"/>
              <a:chOff x="1955" y="3026"/>
              <a:chExt cx="542" cy="602"/>
            </a:xfrm>
          </p:grpSpPr>
          <p:sp>
            <p:nvSpPr>
              <p:cNvPr id="39" name="Rectangle 14"/>
              <p:cNvSpPr>
                <a:spLocks noChangeArrowheads="1"/>
              </p:cNvSpPr>
              <p:nvPr/>
            </p:nvSpPr>
            <p:spPr bwMode="auto">
              <a:xfrm>
                <a:off x="2023" y="3293"/>
                <a:ext cx="432" cy="336"/>
              </a:xfrm>
              <a:prstGeom prst="rect">
                <a:avLst/>
              </a:prstGeom>
              <a:solidFill>
                <a:srgbClr val="3333FF"/>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4</a:t>
                </a:r>
              </a:p>
            </p:txBody>
          </p:sp>
          <p:sp>
            <p:nvSpPr>
              <p:cNvPr id="40" name="AutoShape 15"/>
              <p:cNvSpPr>
                <a:spLocks noChangeArrowheads="1"/>
              </p:cNvSpPr>
              <p:nvPr/>
            </p:nvSpPr>
            <p:spPr bwMode="auto">
              <a:xfrm rot="8100000">
                <a:off x="2035" y="3106"/>
                <a:ext cx="384" cy="384"/>
              </a:xfrm>
              <a:prstGeom prst="rtTriangle">
                <a:avLst/>
              </a:prstGeom>
              <a:solidFill>
                <a:srgbClr val="3333FF"/>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9" name="Group 16"/>
            <p:cNvGrpSpPr>
              <a:grpSpLocks/>
            </p:cNvGrpSpPr>
            <p:nvPr/>
          </p:nvGrpSpPr>
          <p:grpSpPr bwMode="auto">
            <a:xfrm>
              <a:off x="3125" y="3101"/>
              <a:ext cx="542" cy="602"/>
              <a:chOff x="3012" y="3026"/>
              <a:chExt cx="542" cy="602"/>
            </a:xfrm>
          </p:grpSpPr>
          <p:sp>
            <p:nvSpPr>
              <p:cNvPr id="37" name="Rectangle 17"/>
              <p:cNvSpPr>
                <a:spLocks noChangeArrowheads="1"/>
              </p:cNvSpPr>
              <p:nvPr/>
            </p:nvSpPr>
            <p:spPr bwMode="auto">
              <a:xfrm>
                <a:off x="3079" y="3293"/>
                <a:ext cx="432" cy="336"/>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5</a:t>
                </a:r>
              </a:p>
            </p:txBody>
          </p:sp>
          <p:sp>
            <p:nvSpPr>
              <p:cNvPr id="38" name="AutoShape 18"/>
              <p:cNvSpPr>
                <a:spLocks noChangeArrowheads="1"/>
              </p:cNvSpPr>
              <p:nvPr/>
            </p:nvSpPr>
            <p:spPr bwMode="auto">
              <a:xfrm rot="8100000">
                <a:off x="3092" y="3106"/>
                <a:ext cx="384" cy="384"/>
              </a:xfrm>
              <a:prstGeom prst="rtTriangle">
                <a:avLst/>
              </a:prstGeom>
              <a:solidFill>
                <a:srgbClr val="FFFFFF"/>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10" name="Group 19"/>
            <p:cNvGrpSpPr>
              <a:grpSpLocks/>
            </p:cNvGrpSpPr>
            <p:nvPr/>
          </p:nvGrpSpPr>
          <p:grpSpPr bwMode="auto">
            <a:xfrm>
              <a:off x="1831" y="3053"/>
              <a:ext cx="542" cy="602"/>
              <a:chOff x="3732" y="3026"/>
              <a:chExt cx="542" cy="602"/>
            </a:xfrm>
          </p:grpSpPr>
          <p:sp>
            <p:nvSpPr>
              <p:cNvPr id="35" name="Rectangle 20"/>
              <p:cNvSpPr>
                <a:spLocks noChangeArrowheads="1"/>
              </p:cNvSpPr>
              <p:nvPr/>
            </p:nvSpPr>
            <p:spPr bwMode="auto">
              <a:xfrm>
                <a:off x="3799" y="3293"/>
                <a:ext cx="432" cy="336"/>
              </a:xfrm>
              <a:prstGeom prst="rect">
                <a:avLst/>
              </a:prstGeom>
              <a:solidFill>
                <a:srgbClr val="FF9900"/>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6</a:t>
                </a:r>
              </a:p>
            </p:txBody>
          </p:sp>
          <p:sp>
            <p:nvSpPr>
              <p:cNvPr id="36" name="AutoShape 21"/>
              <p:cNvSpPr>
                <a:spLocks noChangeArrowheads="1"/>
              </p:cNvSpPr>
              <p:nvPr/>
            </p:nvSpPr>
            <p:spPr bwMode="auto">
              <a:xfrm rot="8100000">
                <a:off x="3812" y="3106"/>
                <a:ext cx="384" cy="384"/>
              </a:xfrm>
              <a:prstGeom prst="rtTriangle">
                <a:avLst/>
              </a:prstGeom>
              <a:solidFill>
                <a:srgbClr val="FF99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11" name="Group 22"/>
            <p:cNvGrpSpPr>
              <a:grpSpLocks/>
            </p:cNvGrpSpPr>
            <p:nvPr/>
          </p:nvGrpSpPr>
          <p:grpSpPr bwMode="auto">
            <a:xfrm>
              <a:off x="2339" y="3822"/>
              <a:ext cx="542" cy="602"/>
              <a:chOff x="2339" y="3698"/>
              <a:chExt cx="542" cy="602"/>
            </a:xfrm>
          </p:grpSpPr>
          <p:sp>
            <p:nvSpPr>
              <p:cNvPr id="33" name="Rectangle 23"/>
              <p:cNvSpPr>
                <a:spLocks noChangeArrowheads="1"/>
              </p:cNvSpPr>
              <p:nvPr/>
            </p:nvSpPr>
            <p:spPr bwMode="auto">
              <a:xfrm>
                <a:off x="2407" y="3965"/>
                <a:ext cx="432" cy="336"/>
              </a:xfrm>
              <a:prstGeom prst="rect">
                <a:avLst/>
              </a:prstGeom>
              <a:solidFill>
                <a:srgbClr val="808080"/>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7</a:t>
                </a:r>
              </a:p>
            </p:txBody>
          </p:sp>
          <p:sp>
            <p:nvSpPr>
              <p:cNvPr id="34" name="AutoShape 24"/>
              <p:cNvSpPr>
                <a:spLocks noChangeArrowheads="1"/>
              </p:cNvSpPr>
              <p:nvPr/>
            </p:nvSpPr>
            <p:spPr bwMode="auto">
              <a:xfrm rot="8100000">
                <a:off x="2419" y="3778"/>
                <a:ext cx="384" cy="384"/>
              </a:xfrm>
              <a:prstGeom prst="rtTriangle">
                <a:avLst/>
              </a:prstGeom>
              <a:solidFill>
                <a:srgbClr val="80808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12" name="Group 25"/>
            <p:cNvGrpSpPr>
              <a:grpSpLocks/>
            </p:cNvGrpSpPr>
            <p:nvPr/>
          </p:nvGrpSpPr>
          <p:grpSpPr bwMode="auto">
            <a:xfrm>
              <a:off x="3125" y="3795"/>
              <a:ext cx="542" cy="602"/>
              <a:chOff x="3059" y="3698"/>
              <a:chExt cx="542" cy="602"/>
            </a:xfrm>
          </p:grpSpPr>
          <p:sp>
            <p:nvSpPr>
              <p:cNvPr id="31" name="Rectangle 26"/>
              <p:cNvSpPr>
                <a:spLocks noChangeArrowheads="1"/>
              </p:cNvSpPr>
              <p:nvPr/>
            </p:nvSpPr>
            <p:spPr bwMode="auto">
              <a:xfrm>
                <a:off x="3127" y="3965"/>
                <a:ext cx="432" cy="336"/>
              </a:xfrm>
              <a:prstGeom prst="rect">
                <a:avLst/>
              </a:prstGeom>
              <a:solidFill>
                <a:srgbClr val="CCFF33"/>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8</a:t>
                </a:r>
              </a:p>
            </p:txBody>
          </p:sp>
          <p:sp>
            <p:nvSpPr>
              <p:cNvPr id="32" name="AutoShape 27"/>
              <p:cNvSpPr>
                <a:spLocks noChangeArrowheads="1"/>
              </p:cNvSpPr>
              <p:nvPr/>
            </p:nvSpPr>
            <p:spPr bwMode="auto">
              <a:xfrm rot="8100000">
                <a:off x="3139" y="3778"/>
                <a:ext cx="384" cy="384"/>
              </a:xfrm>
              <a:prstGeom prst="rtTriangle">
                <a:avLst/>
              </a:prstGeom>
              <a:solidFill>
                <a:srgbClr val="CCFF33"/>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13" name="Group 28"/>
            <p:cNvGrpSpPr>
              <a:grpSpLocks/>
            </p:cNvGrpSpPr>
            <p:nvPr/>
          </p:nvGrpSpPr>
          <p:grpSpPr bwMode="auto">
            <a:xfrm>
              <a:off x="4361" y="3677"/>
              <a:ext cx="542" cy="603"/>
              <a:chOff x="4308" y="3505"/>
              <a:chExt cx="542" cy="603"/>
            </a:xfrm>
          </p:grpSpPr>
          <p:sp>
            <p:nvSpPr>
              <p:cNvPr id="29" name="Rectangle 29"/>
              <p:cNvSpPr>
                <a:spLocks noChangeArrowheads="1"/>
              </p:cNvSpPr>
              <p:nvPr/>
            </p:nvSpPr>
            <p:spPr bwMode="auto">
              <a:xfrm>
                <a:off x="4375" y="3773"/>
                <a:ext cx="432" cy="336"/>
              </a:xfrm>
              <a:prstGeom prst="rect">
                <a:avLst/>
              </a:prstGeom>
              <a:solidFill>
                <a:srgbClr val="BBE0E3"/>
              </a:solidFill>
              <a:ln w="9360">
                <a:solidFill>
                  <a:srgbClr val="000000"/>
                </a:solidFill>
                <a:miter lim="800000"/>
                <a:headEnd/>
                <a:tailEnd/>
              </a:ln>
            </p:spPr>
            <p:txBody>
              <a:bodyPr wrap="none" lIns="90000" tIns="46800" rIns="90000" bIns="46800" anchor="ctr"/>
              <a:lstStyle/>
              <a:p>
                <a:pPr algn="ct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9</a:t>
                </a:r>
              </a:p>
            </p:txBody>
          </p:sp>
          <p:sp>
            <p:nvSpPr>
              <p:cNvPr id="30" name="AutoShape 30"/>
              <p:cNvSpPr>
                <a:spLocks noChangeArrowheads="1"/>
              </p:cNvSpPr>
              <p:nvPr/>
            </p:nvSpPr>
            <p:spPr bwMode="auto">
              <a:xfrm rot="8100000">
                <a:off x="4388" y="3586"/>
                <a:ext cx="384" cy="384"/>
              </a:xfrm>
              <a:prstGeom prst="rtTriangle">
                <a:avLst/>
              </a:prstGeom>
              <a:solidFill>
                <a:srgbClr val="BBE0E3"/>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14" name="Group 44"/>
            <p:cNvGrpSpPr>
              <a:grpSpLocks/>
            </p:cNvGrpSpPr>
            <p:nvPr/>
          </p:nvGrpSpPr>
          <p:grpSpPr bwMode="auto">
            <a:xfrm>
              <a:off x="2051" y="2429"/>
              <a:ext cx="542" cy="602"/>
              <a:chOff x="2051" y="2306"/>
              <a:chExt cx="542" cy="602"/>
            </a:xfrm>
          </p:grpSpPr>
          <p:grpSp>
            <p:nvGrpSpPr>
              <p:cNvPr id="25" name="Group 4"/>
              <p:cNvGrpSpPr>
                <a:grpSpLocks/>
              </p:cNvGrpSpPr>
              <p:nvPr/>
            </p:nvGrpSpPr>
            <p:grpSpPr bwMode="auto">
              <a:xfrm>
                <a:off x="2051" y="2306"/>
                <a:ext cx="542" cy="602"/>
                <a:chOff x="2051" y="2306"/>
                <a:chExt cx="542" cy="602"/>
              </a:xfrm>
            </p:grpSpPr>
            <p:sp>
              <p:nvSpPr>
                <p:cNvPr id="27" name="Rectangle 5"/>
                <p:cNvSpPr>
                  <a:spLocks noChangeArrowheads="1"/>
                </p:cNvSpPr>
                <p:nvPr/>
              </p:nvSpPr>
              <p:spPr bwMode="auto">
                <a:xfrm>
                  <a:off x="2119" y="2573"/>
                  <a:ext cx="432" cy="336"/>
                </a:xfrm>
                <a:prstGeom prst="rect">
                  <a:avLst/>
                </a:prstGeom>
                <a:solidFill>
                  <a:srgbClr val="CC00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28" name="AutoShape 6"/>
                <p:cNvSpPr>
                  <a:spLocks noChangeArrowheads="1"/>
                </p:cNvSpPr>
                <p:nvPr/>
              </p:nvSpPr>
              <p:spPr bwMode="auto">
                <a:xfrm rot="8100000">
                  <a:off x="2131" y="2386"/>
                  <a:ext cx="384" cy="384"/>
                </a:xfrm>
                <a:prstGeom prst="rtTriangle">
                  <a:avLst/>
                </a:prstGeom>
                <a:solidFill>
                  <a:srgbClr val="CC0000"/>
                </a:solidFill>
                <a:ln w="9360">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26" name="Text Box 31"/>
              <p:cNvSpPr txBox="1">
                <a:spLocks noChangeArrowheads="1"/>
              </p:cNvSpPr>
              <p:nvPr/>
            </p:nvSpPr>
            <p:spPr bwMode="auto">
              <a:xfrm>
                <a:off x="2216" y="2606"/>
                <a:ext cx="193" cy="220"/>
              </a:xfrm>
              <a:prstGeom prst="rect">
                <a:avLst/>
              </a:prstGeom>
              <a:noFill/>
              <a:ln w="9525">
                <a:noFill/>
                <a:round/>
                <a:headEnd/>
                <a:tailEnd/>
              </a:ln>
            </p:spPr>
            <p:txBody>
              <a:bodyPr wrap="none" lIns="90000" tIns="46800" rIns="90000" bIns="46800">
                <a:spAutoFit/>
              </a:bodyPr>
              <a:lstStyle/>
              <a:p>
                <a:pPr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1</a:t>
                </a:r>
              </a:p>
            </p:txBody>
          </p:sp>
        </p:grpSp>
        <p:sp>
          <p:nvSpPr>
            <p:cNvPr id="15" name="Line 32"/>
            <p:cNvSpPr>
              <a:spLocks noChangeShapeType="1"/>
            </p:cNvSpPr>
            <p:nvPr/>
          </p:nvSpPr>
          <p:spPr bwMode="auto">
            <a:xfrm>
              <a:off x="2407" y="2621"/>
              <a:ext cx="2112" cy="1"/>
            </a:xfrm>
            <a:prstGeom prst="line">
              <a:avLst/>
            </a:prstGeom>
            <a:noFill/>
            <a:ln w="38160">
              <a:solidFill>
                <a:srgbClr val="CC0000"/>
              </a:solidFill>
              <a:miter lim="800000"/>
              <a:headEnd/>
              <a:tailEnd/>
            </a:ln>
          </p:spPr>
          <p:txBody>
            <a:bodyPr/>
            <a:lstStyle/>
            <a:p>
              <a:endParaRPr lang="en-ZW"/>
            </a:p>
          </p:txBody>
        </p:sp>
        <p:sp>
          <p:nvSpPr>
            <p:cNvPr id="16" name="Line 33"/>
            <p:cNvSpPr>
              <a:spLocks noChangeShapeType="1"/>
            </p:cNvSpPr>
            <p:nvPr/>
          </p:nvSpPr>
          <p:spPr bwMode="auto">
            <a:xfrm flipV="1">
              <a:off x="2263" y="3341"/>
              <a:ext cx="2016" cy="48"/>
            </a:xfrm>
            <a:prstGeom prst="line">
              <a:avLst/>
            </a:prstGeom>
            <a:noFill/>
            <a:ln w="38160">
              <a:solidFill>
                <a:srgbClr val="CC0000"/>
              </a:solidFill>
              <a:miter lim="800000"/>
              <a:headEnd/>
              <a:tailEnd/>
            </a:ln>
          </p:spPr>
          <p:txBody>
            <a:bodyPr/>
            <a:lstStyle/>
            <a:p>
              <a:endParaRPr lang="en-ZW"/>
            </a:p>
          </p:txBody>
        </p:sp>
        <p:sp>
          <p:nvSpPr>
            <p:cNvPr id="17" name="Line 34"/>
            <p:cNvSpPr>
              <a:spLocks noChangeShapeType="1"/>
            </p:cNvSpPr>
            <p:nvPr/>
          </p:nvSpPr>
          <p:spPr bwMode="auto">
            <a:xfrm>
              <a:off x="2743" y="4013"/>
              <a:ext cx="1872" cy="1"/>
            </a:xfrm>
            <a:prstGeom prst="line">
              <a:avLst/>
            </a:prstGeom>
            <a:noFill/>
            <a:ln w="38160">
              <a:solidFill>
                <a:srgbClr val="CC0000"/>
              </a:solidFill>
              <a:miter lim="800000"/>
              <a:headEnd/>
              <a:tailEnd/>
            </a:ln>
          </p:spPr>
          <p:txBody>
            <a:bodyPr/>
            <a:lstStyle/>
            <a:p>
              <a:endParaRPr lang="en-ZW"/>
            </a:p>
          </p:txBody>
        </p:sp>
        <p:sp>
          <p:nvSpPr>
            <p:cNvPr id="18" name="Line 35"/>
            <p:cNvSpPr>
              <a:spLocks noChangeShapeType="1"/>
            </p:cNvSpPr>
            <p:nvPr/>
          </p:nvSpPr>
          <p:spPr bwMode="auto">
            <a:xfrm flipH="1">
              <a:off x="4231" y="2621"/>
              <a:ext cx="293" cy="720"/>
            </a:xfrm>
            <a:prstGeom prst="line">
              <a:avLst/>
            </a:prstGeom>
            <a:noFill/>
            <a:ln w="38160">
              <a:solidFill>
                <a:srgbClr val="CC0000"/>
              </a:solidFill>
              <a:miter lim="800000"/>
              <a:headEnd/>
              <a:tailEnd/>
            </a:ln>
          </p:spPr>
          <p:txBody>
            <a:bodyPr/>
            <a:lstStyle/>
            <a:p>
              <a:endParaRPr lang="en-ZW"/>
            </a:p>
          </p:txBody>
        </p:sp>
        <p:sp>
          <p:nvSpPr>
            <p:cNvPr id="19" name="Line 36"/>
            <p:cNvSpPr>
              <a:spLocks noChangeShapeType="1"/>
            </p:cNvSpPr>
            <p:nvPr/>
          </p:nvSpPr>
          <p:spPr bwMode="auto">
            <a:xfrm>
              <a:off x="2263" y="3389"/>
              <a:ext cx="480" cy="624"/>
            </a:xfrm>
            <a:prstGeom prst="line">
              <a:avLst/>
            </a:prstGeom>
            <a:noFill/>
            <a:ln w="38160">
              <a:solidFill>
                <a:srgbClr val="CC0000"/>
              </a:solidFill>
              <a:miter lim="800000"/>
              <a:headEnd/>
              <a:tailEnd/>
            </a:ln>
          </p:spPr>
          <p:txBody>
            <a:bodyPr/>
            <a:lstStyle/>
            <a:p>
              <a:endParaRPr lang="en-ZW"/>
            </a:p>
          </p:txBody>
        </p:sp>
        <p:sp>
          <p:nvSpPr>
            <p:cNvPr id="20" name="Line 37"/>
            <p:cNvSpPr>
              <a:spLocks noChangeShapeType="1"/>
            </p:cNvSpPr>
            <p:nvPr/>
          </p:nvSpPr>
          <p:spPr bwMode="auto">
            <a:xfrm>
              <a:off x="3607" y="2621"/>
              <a:ext cx="192" cy="1"/>
            </a:xfrm>
            <a:prstGeom prst="line">
              <a:avLst/>
            </a:prstGeom>
            <a:noFill/>
            <a:ln w="38160">
              <a:solidFill>
                <a:srgbClr val="CC0000"/>
              </a:solidFill>
              <a:miter lim="800000"/>
              <a:headEnd/>
              <a:tailEnd type="triangle" w="med" len="med"/>
            </a:ln>
          </p:spPr>
          <p:txBody>
            <a:bodyPr/>
            <a:lstStyle/>
            <a:p>
              <a:endParaRPr lang="en-ZW"/>
            </a:p>
          </p:txBody>
        </p:sp>
        <p:sp>
          <p:nvSpPr>
            <p:cNvPr id="21" name="Line 39"/>
            <p:cNvSpPr>
              <a:spLocks noChangeShapeType="1"/>
            </p:cNvSpPr>
            <p:nvPr/>
          </p:nvSpPr>
          <p:spPr bwMode="auto">
            <a:xfrm>
              <a:off x="2647" y="3377"/>
              <a:ext cx="192" cy="1"/>
            </a:xfrm>
            <a:prstGeom prst="line">
              <a:avLst/>
            </a:prstGeom>
            <a:noFill/>
            <a:ln w="38160">
              <a:solidFill>
                <a:srgbClr val="CC0000"/>
              </a:solidFill>
              <a:miter lim="800000"/>
              <a:headEnd/>
              <a:tailEnd type="triangle" w="med" len="med"/>
            </a:ln>
          </p:spPr>
          <p:txBody>
            <a:bodyPr/>
            <a:lstStyle/>
            <a:p>
              <a:endParaRPr lang="en-ZW"/>
            </a:p>
          </p:txBody>
        </p:sp>
        <p:sp>
          <p:nvSpPr>
            <p:cNvPr id="22" name="Line 40"/>
            <p:cNvSpPr>
              <a:spLocks noChangeShapeType="1"/>
            </p:cNvSpPr>
            <p:nvPr/>
          </p:nvSpPr>
          <p:spPr bwMode="auto">
            <a:xfrm>
              <a:off x="2407" y="3581"/>
              <a:ext cx="168" cy="204"/>
            </a:xfrm>
            <a:prstGeom prst="line">
              <a:avLst/>
            </a:prstGeom>
            <a:noFill/>
            <a:ln w="38160">
              <a:solidFill>
                <a:srgbClr val="CC0000"/>
              </a:solidFill>
              <a:miter lim="800000"/>
              <a:headEnd/>
              <a:tailEnd type="triangle" w="med" len="med"/>
            </a:ln>
          </p:spPr>
          <p:txBody>
            <a:bodyPr/>
            <a:lstStyle/>
            <a:p>
              <a:endParaRPr lang="en-ZW"/>
            </a:p>
          </p:txBody>
        </p:sp>
        <p:sp>
          <p:nvSpPr>
            <p:cNvPr id="23" name="Line 41"/>
            <p:cNvSpPr>
              <a:spLocks noChangeShapeType="1"/>
            </p:cNvSpPr>
            <p:nvPr/>
          </p:nvSpPr>
          <p:spPr bwMode="auto">
            <a:xfrm>
              <a:off x="3751" y="4013"/>
              <a:ext cx="192" cy="1"/>
            </a:xfrm>
            <a:prstGeom prst="line">
              <a:avLst/>
            </a:prstGeom>
            <a:noFill/>
            <a:ln w="38160">
              <a:solidFill>
                <a:srgbClr val="CC0000"/>
              </a:solidFill>
              <a:miter lim="800000"/>
              <a:headEnd/>
              <a:tailEnd type="triangle" w="med" len="med"/>
            </a:ln>
          </p:spPr>
          <p:txBody>
            <a:bodyPr/>
            <a:lstStyle/>
            <a:p>
              <a:endParaRPr lang="en-ZW"/>
            </a:p>
          </p:txBody>
        </p:sp>
        <p:sp>
          <p:nvSpPr>
            <p:cNvPr id="24" name="Line 47"/>
            <p:cNvSpPr>
              <a:spLocks noChangeShapeType="1"/>
            </p:cNvSpPr>
            <p:nvPr/>
          </p:nvSpPr>
          <p:spPr bwMode="auto">
            <a:xfrm flipH="1">
              <a:off x="4351" y="2813"/>
              <a:ext cx="96" cy="240"/>
            </a:xfrm>
            <a:prstGeom prst="line">
              <a:avLst/>
            </a:prstGeom>
            <a:noFill/>
            <a:ln w="38100">
              <a:solidFill>
                <a:srgbClr val="A50021"/>
              </a:solidFill>
              <a:round/>
              <a:headEnd/>
              <a:tailEnd type="triangle" w="med" len="med"/>
            </a:ln>
          </p:spPr>
          <p:txBody>
            <a:bodyPr/>
            <a:lstStyle/>
            <a:p>
              <a:endParaRPr lang="en-ZW"/>
            </a:p>
          </p:txBody>
        </p:sp>
      </p:grpSp>
    </p:spTree>
    <p:extLst>
      <p:ext uri="{BB962C8B-B14F-4D97-AF65-F5344CB8AC3E}">
        <p14:creationId xmlns:p14="http://schemas.microsoft.com/office/powerpoint/2010/main" val="11575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077" y="114204"/>
            <a:ext cx="10662599" cy="734945"/>
          </a:xfrm>
          <a:prstGeom prst="rect">
            <a:avLst/>
          </a:prstGeom>
        </p:spPr>
        <p:txBody>
          <a:bodyPr wrap="none">
            <a:spAutoFit/>
          </a:bodyPr>
          <a:lstStyle/>
          <a:p>
            <a:pPr algn="ctr"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t>SAMPLE OF NAZARI MAP </a:t>
            </a:r>
            <a:r>
              <a:rPr lang="en-US" sz="4400" dirty="0" smtClean="0"/>
              <a:t>(ILLUSTRATIVE)</a:t>
            </a:r>
            <a:endParaRPr lang="en-US" sz="4400" dirty="0"/>
          </a:p>
        </p:txBody>
      </p:sp>
      <p:pic>
        <p:nvPicPr>
          <p:cNvPr id="3" name="Picture 6"/>
          <p:cNvPicPr>
            <a:picLocks noChangeAspect="1" noChangeArrowheads="1"/>
          </p:cNvPicPr>
          <p:nvPr/>
        </p:nvPicPr>
        <p:blipFill>
          <a:blip r:embed="rId2" cstate="print"/>
          <a:srcRect/>
          <a:stretch>
            <a:fillRect/>
          </a:stretch>
        </p:blipFill>
        <p:spPr bwMode="auto">
          <a:xfrm>
            <a:off x="2046741" y="1115378"/>
            <a:ext cx="8101012" cy="5499100"/>
          </a:xfrm>
          <a:prstGeom prst="rect">
            <a:avLst/>
          </a:prstGeom>
          <a:noFill/>
          <a:ln w="38100">
            <a:solidFill>
              <a:srgbClr val="A50021"/>
            </a:solidFill>
            <a:miter lim="800000"/>
            <a:headEnd/>
            <a:tailEnd/>
          </a:ln>
        </p:spPr>
      </p:pic>
    </p:spTree>
    <p:extLst>
      <p:ext uri="{BB962C8B-B14F-4D97-AF65-F5344CB8AC3E}">
        <p14:creationId xmlns:p14="http://schemas.microsoft.com/office/powerpoint/2010/main" val="181938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213" y="192580"/>
            <a:ext cx="11000704" cy="734945"/>
          </a:xfrm>
          <a:prstGeom prst="rect">
            <a:avLst/>
          </a:prstGeom>
        </p:spPr>
        <p:txBody>
          <a:bodyPr wrap="none">
            <a:spAutoFit/>
          </a:bodyPr>
          <a:lstStyle/>
          <a:p>
            <a:pPr algn="ctr"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t>SAMPLE OF NAZARI MAP (ILLUSTRATIVE)</a:t>
            </a:r>
            <a:endParaRPr lang="en-US" sz="48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55947" y="-366723"/>
            <a:ext cx="5455952" cy="849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55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39" y="153392"/>
            <a:ext cx="11000704" cy="734945"/>
          </a:xfrm>
          <a:prstGeom prst="rect">
            <a:avLst/>
          </a:prstGeom>
        </p:spPr>
        <p:txBody>
          <a:bodyPr wrap="none">
            <a:spAutoFit/>
          </a:bodyPr>
          <a:lstStyle/>
          <a:p>
            <a:pPr algn="ctr"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dirty="0" smtClean="0"/>
              <a:t>SAMPLE OF NAZARI MAP (ILLUSTRATIVE)</a:t>
            </a:r>
            <a:endParaRPr lang="en-US" sz="48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74723" y="-352699"/>
            <a:ext cx="5381897" cy="84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5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8059" y="436606"/>
            <a:ext cx="2882520" cy="757130"/>
          </a:xfrm>
          <a:prstGeom prst="rect">
            <a:avLst/>
          </a:prstGeom>
        </p:spPr>
        <p:txBody>
          <a:bodyPr wrap="none">
            <a:spAutoFit/>
          </a:bodyPr>
          <a:lstStyle/>
          <a:p>
            <a:pPr marL="373063" indent="-373063" algn="ctr" defTabSz="503238">
              <a:lnSpc>
                <a:spcPct val="90000"/>
              </a:lnSpc>
              <a:spcAft>
                <a:spcPts val="1575"/>
              </a:spcAft>
              <a:buClr>
                <a:srgbClr val="000000"/>
              </a:buClr>
              <a:buSzPct val="100000"/>
              <a:buFont typeface="Times New Roman" pitchFamily="18" charset="0"/>
              <a:buNone/>
              <a:tabLst>
                <a:tab pos="374650" algn="l"/>
                <a:tab pos="877888" algn="l"/>
                <a:tab pos="1382713" algn="l"/>
                <a:tab pos="1885950" algn="l"/>
                <a:tab pos="2390775" algn="l"/>
                <a:tab pos="2894013" algn="l"/>
                <a:tab pos="3398838" algn="l"/>
                <a:tab pos="3902075" algn="l"/>
                <a:tab pos="4406900" algn="l"/>
                <a:tab pos="4910138" algn="l"/>
                <a:tab pos="5414963" algn="l"/>
                <a:tab pos="5918200" algn="l"/>
                <a:tab pos="6421438" algn="l"/>
                <a:tab pos="6926263" algn="l"/>
                <a:tab pos="7429500" algn="l"/>
                <a:tab pos="7934325" algn="l"/>
                <a:tab pos="8437563" algn="l"/>
                <a:tab pos="8942388" algn="l"/>
                <a:tab pos="9445625" algn="l"/>
                <a:tab pos="9950450" algn="l"/>
                <a:tab pos="10453688" algn="l"/>
              </a:tabLst>
            </a:pPr>
            <a:r>
              <a:rPr lang="en-US" sz="4800" b="1" dirty="0" smtClean="0">
                <a:cs typeface="Arial" charset="0"/>
              </a:rPr>
              <a:t>QUIZ TIME</a:t>
            </a:r>
            <a:endParaRPr lang="en-US" sz="4800" b="1" dirty="0">
              <a:cs typeface="Arial" charset="0"/>
            </a:endParaRPr>
          </a:p>
        </p:txBody>
      </p:sp>
      <p:sp>
        <p:nvSpPr>
          <p:cNvPr id="4" name="Rectangle 3"/>
          <p:cNvSpPr/>
          <p:nvPr/>
        </p:nvSpPr>
        <p:spPr>
          <a:xfrm>
            <a:off x="1031965" y="1509321"/>
            <a:ext cx="9914709" cy="2800767"/>
          </a:xfrm>
          <a:prstGeom prst="rect">
            <a:avLst/>
          </a:prstGeom>
        </p:spPr>
        <p:txBody>
          <a:bodyPr wrap="square">
            <a:spAutoFit/>
          </a:bodyPr>
          <a:lstStyle/>
          <a:p>
            <a:pPr algn="just"/>
            <a:r>
              <a:rPr lang="en-IN" sz="2200" dirty="0" smtClean="0"/>
              <a:t>Q. The </a:t>
            </a:r>
            <a:r>
              <a:rPr lang="en-IN" sz="2200" dirty="0"/>
              <a:t>house no. of an elector in the electoral roll and that given by the municipality is not the same. Which one to accept and use</a:t>
            </a:r>
            <a:r>
              <a:rPr lang="en-IN" sz="2200" dirty="0" smtClean="0"/>
              <a:t>?</a:t>
            </a:r>
          </a:p>
          <a:p>
            <a:pPr algn="just"/>
            <a:endParaRPr lang="en-IN" sz="2200" dirty="0"/>
          </a:p>
          <a:p>
            <a:pPr algn="just"/>
            <a:r>
              <a:rPr lang="en-IN" sz="2200" dirty="0" smtClean="0"/>
              <a:t>Q. What </a:t>
            </a:r>
            <a:r>
              <a:rPr lang="en-IN" sz="2200" dirty="0"/>
              <a:t>should be done if the name of a person, who is not ordinarily   resident of that area, is included in the electoral roll and in case of the opposite situation</a:t>
            </a:r>
            <a:r>
              <a:rPr lang="en-IN" sz="2200" dirty="0" smtClean="0"/>
              <a:t>?</a:t>
            </a:r>
          </a:p>
          <a:p>
            <a:pPr algn="just"/>
            <a:endParaRPr lang="en-IN" sz="2200" dirty="0"/>
          </a:p>
          <a:p>
            <a:pPr algn="just"/>
            <a:r>
              <a:rPr lang="en-IN" sz="2200" dirty="0" smtClean="0"/>
              <a:t>Q. Where </a:t>
            </a:r>
            <a:r>
              <a:rPr lang="en-IN" sz="2200" dirty="0"/>
              <a:t>can an elector check up whether his/her name is there or not in the electoral roll?  Can he do it by sending a SMS?  </a:t>
            </a:r>
          </a:p>
        </p:txBody>
      </p:sp>
      <p:pic>
        <p:nvPicPr>
          <p:cNvPr id="5" name="Picture 5" descr="teacher behaviour &amp; achivement"/>
          <p:cNvPicPr>
            <a:picLocks noChangeAspect="1" noChangeArrowheads="1"/>
          </p:cNvPicPr>
          <p:nvPr/>
        </p:nvPicPr>
        <p:blipFill>
          <a:blip r:embed="rId2" cstate="print">
            <a:clrChange>
              <a:clrFrom>
                <a:srgbClr val="FDFDFD"/>
              </a:clrFrom>
              <a:clrTo>
                <a:srgbClr val="FDFDFD">
                  <a:alpha val="0"/>
                </a:srgbClr>
              </a:clrTo>
            </a:clrChange>
          </a:blip>
          <a:srcRect l="2499" r="2499" b="57753"/>
          <a:stretch>
            <a:fillRect/>
          </a:stretch>
        </p:blipFill>
        <p:spPr bwMode="auto">
          <a:xfrm>
            <a:off x="1636121" y="4214794"/>
            <a:ext cx="8915400" cy="2643206"/>
          </a:xfrm>
          <a:prstGeom prst="rect">
            <a:avLst/>
          </a:prstGeom>
          <a:noFill/>
          <a:ln w="9525">
            <a:noFill/>
            <a:miter lim="800000"/>
            <a:headEnd/>
            <a:tailEnd/>
          </a:ln>
        </p:spPr>
      </p:pic>
    </p:spTree>
    <p:extLst>
      <p:ext uri="{BB962C8B-B14F-4D97-AF65-F5344CB8AC3E}">
        <p14:creationId xmlns:p14="http://schemas.microsoft.com/office/powerpoint/2010/main" val="18014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82"/>
            <a:ext cx="10972800" cy="965200"/>
          </a:xfrm>
        </p:spPr>
        <p:txBody>
          <a:bodyPr/>
          <a:lstStyle/>
          <a:p>
            <a:r>
              <a:rPr lang="en-US" b="1" dirty="0" smtClean="0"/>
              <a:t>PRE-REVISION ACTIVITIES - ISSUES</a:t>
            </a:r>
            <a:endParaRPr lang="en-IN" dirty="0"/>
          </a:p>
        </p:txBody>
      </p:sp>
      <p:sp>
        <p:nvSpPr>
          <p:cNvPr id="3" name="Content Placeholder 2"/>
          <p:cNvSpPr>
            <a:spLocks noGrp="1"/>
          </p:cNvSpPr>
          <p:nvPr>
            <p:ph idx="1"/>
          </p:nvPr>
        </p:nvSpPr>
        <p:spPr>
          <a:xfrm>
            <a:off x="609600" y="2231571"/>
            <a:ext cx="10972800" cy="4626429"/>
          </a:xfrm>
        </p:spPr>
        <p:txBody>
          <a:bodyPr/>
          <a:lstStyle/>
          <a:p>
            <a:pPr marL="514350" indent="-514350">
              <a:buAutoNum type="arabicPeriod"/>
            </a:pPr>
            <a:r>
              <a:rPr lang="en-US" dirty="0"/>
              <a:t>Polling Station area may need </a:t>
            </a:r>
            <a:r>
              <a:rPr lang="en-US" dirty="0" smtClean="0"/>
              <a:t>rationalization,</a:t>
            </a:r>
          </a:p>
          <a:p>
            <a:pPr marL="514350" indent="-514350">
              <a:buAutoNum type="arabicPeriod"/>
            </a:pPr>
            <a:endParaRPr lang="en-US" dirty="0"/>
          </a:p>
          <a:p>
            <a:pPr marL="514350" indent="-514350">
              <a:buAutoNum type="arabicPeriod"/>
            </a:pPr>
            <a:r>
              <a:rPr lang="en-US" dirty="0" smtClean="0"/>
              <a:t>Duplicate </a:t>
            </a:r>
            <a:r>
              <a:rPr lang="en-US" dirty="0"/>
              <a:t>entry of one name at multiple </a:t>
            </a:r>
            <a:r>
              <a:rPr lang="en-US" dirty="0" smtClean="0"/>
              <a:t>places, </a:t>
            </a:r>
          </a:p>
          <a:p>
            <a:pPr marL="514350" indent="-514350">
              <a:buAutoNum type="arabicPeriod"/>
            </a:pPr>
            <a:endParaRPr lang="en-US" dirty="0"/>
          </a:p>
          <a:p>
            <a:pPr marL="514350" indent="-514350">
              <a:buAutoNum type="arabicPeriod"/>
            </a:pPr>
            <a:r>
              <a:rPr lang="en-US" dirty="0" smtClean="0"/>
              <a:t>Many </a:t>
            </a:r>
            <a:r>
              <a:rPr lang="en-US" dirty="0"/>
              <a:t>electors may not have photos in the Photo </a:t>
            </a:r>
            <a:r>
              <a:rPr lang="en-US" dirty="0" smtClean="0"/>
              <a:t>Roll.</a:t>
            </a:r>
            <a:endParaRPr lang="en-US" dirty="0"/>
          </a:p>
        </p:txBody>
      </p:sp>
    </p:spTree>
    <p:extLst>
      <p:ext uri="{BB962C8B-B14F-4D97-AF65-F5344CB8AC3E}">
        <p14:creationId xmlns:p14="http://schemas.microsoft.com/office/powerpoint/2010/main" val="27123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97" y="320400"/>
            <a:ext cx="10972800" cy="1194890"/>
          </a:xfrm>
        </p:spPr>
        <p:txBody>
          <a:bodyPr/>
          <a:lstStyle/>
          <a:p>
            <a:r>
              <a:rPr lang="en-US" sz="3200" b="1" dirty="0" smtClean="0"/>
              <a:t>VERIFICATION FOR RATIONALIZATION OF POLLING STATIONS</a:t>
            </a:r>
            <a:endParaRPr lang="en-IN" sz="3200" dirty="0"/>
          </a:p>
        </p:txBody>
      </p:sp>
      <p:sp>
        <p:nvSpPr>
          <p:cNvPr id="3" name="Content Placeholder 2"/>
          <p:cNvSpPr>
            <a:spLocks noGrp="1"/>
          </p:cNvSpPr>
          <p:nvPr>
            <p:ph idx="1"/>
          </p:nvPr>
        </p:nvSpPr>
        <p:spPr>
          <a:xfrm>
            <a:off x="313509" y="2111043"/>
            <a:ext cx="11508377" cy="5094516"/>
          </a:xfrm>
        </p:spPr>
        <p:txBody>
          <a:bodyPr>
            <a:noAutofit/>
          </a:bodyPr>
          <a:lstStyle/>
          <a:p>
            <a:pPr marL="0" indent="0" algn="just">
              <a:buNone/>
            </a:pPr>
            <a:r>
              <a:rPr lang="en-IN" sz="1800" dirty="0">
                <a:solidFill>
                  <a:schemeClr val="bg1">
                    <a:lumMod val="25000"/>
                    <a:lumOff val="75000"/>
                  </a:schemeClr>
                </a:solidFill>
              </a:rPr>
              <a:t>As and when directed by </a:t>
            </a:r>
            <a:r>
              <a:rPr lang="en-IN" sz="1800" dirty="0" smtClean="0">
                <a:solidFill>
                  <a:schemeClr val="bg1">
                    <a:lumMod val="25000"/>
                    <a:lumOff val="75000"/>
                  </a:schemeClr>
                </a:solidFill>
              </a:rPr>
              <a:t>DEO/ERO/AERO</a:t>
            </a:r>
            <a:r>
              <a:rPr lang="en-IN" sz="1800" dirty="0">
                <a:solidFill>
                  <a:schemeClr val="bg1">
                    <a:lumMod val="25000"/>
                    <a:lumOff val="75000"/>
                  </a:schemeClr>
                </a:solidFill>
              </a:rPr>
              <a:t>, BLO shall physically verify PS in his part to check the </a:t>
            </a:r>
            <a:r>
              <a:rPr lang="en-IN" sz="1800" dirty="0" smtClean="0">
                <a:solidFill>
                  <a:schemeClr val="bg1">
                    <a:lumMod val="25000"/>
                    <a:lumOff val="75000"/>
                  </a:schemeClr>
                </a:solidFill>
              </a:rPr>
              <a:t>following:-</a:t>
            </a:r>
            <a:endParaRPr lang="en-IN" sz="1800" dirty="0">
              <a:solidFill>
                <a:schemeClr val="bg1">
                  <a:lumMod val="25000"/>
                  <a:lumOff val="75000"/>
                </a:schemeClr>
              </a:solidFill>
            </a:endParaRPr>
          </a:p>
          <a:p>
            <a:pPr algn="just"/>
            <a:r>
              <a:rPr lang="en-IN" sz="1800" dirty="0">
                <a:solidFill>
                  <a:schemeClr val="bg1">
                    <a:lumMod val="25000"/>
                    <a:lumOff val="75000"/>
                  </a:schemeClr>
                </a:solidFill>
              </a:rPr>
              <a:t>Whether PS is situated outside polling area? </a:t>
            </a:r>
            <a:r>
              <a:rPr lang="en-IN" sz="1800" dirty="0" smtClean="0">
                <a:solidFill>
                  <a:schemeClr val="bg1">
                    <a:lumMod val="25000"/>
                    <a:lumOff val="75000"/>
                  </a:schemeClr>
                </a:solidFill>
              </a:rPr>
              <a:t>Whether </a:t>
            </a:r>
            <a:r>
              <a:rPr lang="en-IN" sz="1800" dirty="0">
                <a:solidFill>
                  <a:schemeClr val="bg1">
                    <a:lumMod val="25000"/>
                    <a:lumOff val="75000"/>
                  </a:schemeClr>
                </a:solidFill>
              </a:rPr>
              <a:t>PS building is </a:t>
            </a:r>
            <a:r>
              <a:rPr lang="en-IN" sz="1800" dirty="0" smtClean="0">
                <a:solidFill>
                  <a:schemeClr val="bg1">
                    <a:lumMod val="25000"/>
                    <a:lumOff val="75000"/>
                  </a:schemeClr>
                </a:solidFill>
              </a:rPr>
              <a:t>dilapidated/ </a:t>
            </a:r>
            <a:r>
              <a:rPr lang="en-IN" sz="1800" dirty="0">
                <a:solidFill>
                  <a:schemeClr val="bg1">
                    <a:lumMod val="25000"/>
                    <a:lumOff val="75000"/>
                  </a:schemeClr>
                </a:solidFill>
              </a:rPr>
              <a:t>dangerous? Whether PS is in private </a:t>
            </a:r>
            <a:r>
              <a:rPr lang="en-IN" sz="1800" dirty="0" smtClean="0">
                <a:solidFill>
                  <a:schemeClr val="bg1">
                    <a:lumMod val="25000"/>
                    <a:lumOff val="75000"/>
                  </a:schemeClr>
                </a:solidFill>
              </a:rPr>
              <a:t>building/police station/hospital/</a:t>
            </a:r>
            <a:r>
              <a:rPr lang="en-IN" sz="1800" i="1" dirty="0" err="1" smtClean="0">
                <a:solidFill>
                  <a:schemeClr val="bg1">
                    <a:lumMod val="25000"/>
                    <a:lumOff val="75000"/>
                  </a:schemeClr>
                </a:solidFill>
              </a:rPr>
              <a:t>dharmshala</a:t>
            </a:r>
            <a:r>
              <a:rPr lang="en-IN" sz="1800" dirty="0" smtClean="0">
                <a:solidFill>
                  <a:schemeClr val="bg1">
                    <a:lumMod val="25000"/>
                    <a:lumOff val="75000"/>
                  </a:schemeClr>
                </a:solidFill>
              </a:rPr>
              <a:t>/religious </a:t>
            </a:r>
            <a:r>
              <a:rPr lang="en-IN" sz="1800" dirty="0">
                <a:solidFill>
                  <a:schemeClr val="bg1">
                    <a:lumMod val="25000"/>
                    <a:lumOff val="75000"/>
                  </a:schemeClr>
                </a:solidFill>
              </a:rPr>
              <a:t>place</a:t>
            </a:r>
            <a:r>
              <a:rPr lang="en-IN" sz="1800" dirty="0" smtClean="0">
                <a:solidFill>
                  <a:schemeClr val="bg1">
                    <a:lumMod val="25000"/>
                    <a:lumOff val="75000"/>
                  </a:schemeClr>
                </a:solidFill>
              </a:rPr>
              <a:t>?</a:t>
            </a:r>
            <a:endParaRPr lang="en-IN" sz="1800" dirty="0">
              <a:solidFill>
                <a:schemeClr val="bg1">
                  <a:lumMod val="25000"/>
                  <a:lumOff val="75000"/>
                </a:schemeClr>
              </a:solidFill>
            </a:endParaRPr>
          </a:p>
          <a:p>
            <a:pPr algn="just"/>
            <a:r>
              <a:rPr lang="en-IN" sz="1800" dirty="0">
                <a:solidFill>
                  <a:schemeClr val="bg1">
                    <a:lumMod val="25000"/>
                    <a:lumOff val="75000"/>
                  </a:schemeClr>
                </a:solidFill>
              </a:rPr>
              <a:t>Whether voter is required to travel distance of more than 2 Km or has to cross </a:t>
            </a:r>
            <a:r>
              <a:rPr lang="en-IN" sz="1800" dirty="0" smtClean="0">
                <a:solidFill>
                  <a:schemeClr val="bg1">
                    <a:lumMod val="25000"/>
                    <a:lumOff val="75000"/>
                  </a:schemeClr>
                </a:solidFill>
              </a:rPr>
              <a:t>river/ canal/ravine etc.?</a:t>
            </a:r>
          </a:p>
          <a:p>
            <a:pPr algn="just"/>
            <a:r>
              <a:rPr lang="en-IN" sz="1800" dirty="0" smtClean="0">
                <a:solidFill>
                  <a:schemeClr val="bg1">
                    <a:lumMod val="25000"/>
                    <a:lumOff val="75000"/>
                  </a:schemeClr>
                </a:solidFill>
              </a:rPr>
              <a:t>Whether </a:t>
            </a:r>
            <a:r>
              <a:rPr lang="en-IN" sz="1800" dirty="0">
                <a:solidFill>
                  <a:schemeClr val="bg1">
                    <a:lumMod val="25000"/>
                    <a:lumOff val="75000"/>
                  </a:schemeClr>
                </a:solidFill>
              </a:rPr>
              <a:t>PS is in such locality where a voter belonging to a weaker </a:t>
            </a:r>
            <a:r>
              <a:rPr lang="en-IN" sz="1800" dirty="0" smtClean="0">
                <a:solidFill>
                  <a:schemeClr val="bg1">
                    <a:lumMod val="25000"/>
                    <a:lumOff val="75000"/>
                  </a:schemeClr>
                </a:solidFill>
              </a:rPr>
              <a:t>section/minority </a:t>
            </a:r>
            <a:r>
              <a:rPr lang="en-IN" sz="1800" dirty="0">
                <a:solidFill>
                  <a:schemeClr val="bg1">
                    <a:lumMod val="25000"/>
                    <a:lumOff val="75000"/>
                  </a:schemeClr>
                </a:solidFill>
              </a:rPr>
              <a:t>community can be prevented by the dominant caste people? </a:t>
            </a:r>
          </a:p>
          <a:p>
            <a:pPr algn="just"/>
            <a:r>
              <a:rPr lang="en-IN" sz="1800" dirty="0">
                <a:solidFill>
                  <a:schemeClr val="bg1">
                    <a:lumMod val="25000"/>
                    <a:lumOff val="75000"/>
                  </a:schemeClr>
                </a:solidFill>
              </a:rPr>
              <a:t>Whether PS is on first floor or </a:t>
            </a:r>
            <a:r>
              <a:rPr lang="en-IN" sz="1800" dirty="0" smtClean="0">
                <a:solidFill>
                  <a:schemeClr val="bg1">
                    <a:lumMod val="25000"/>
                    <a:lumOff val="75000"/>
                  </a:schemeClr>
                </a:solidFill>
              </a:rPr>
              <a:t>above? </a:t>
            </a:r>
            <a:r>
              <a:rPr lang="en-IN" sz="1800" dirty="0">
                <a:solidFill>
                  <a:schemeClr val="bg1">
                    <a:lumMod val="25000"/>
                    <a:lumOff val="75000"/>
                  </a:schemeClr>
                </a:solidFill>
              </a:rPr>
              <a:t>W</a:t>
            </a:r>
            <a:r>
              <a:rPr lang="en-IN" sz="1800" dirty="0" smtClean="0">
                <a:solidFill>
                  <a:schemeClr val="bg1">
                    <a:lumMod val="25000"/>
                    <a:lumOff val="75000"/>
                  </a:schemeClr>
                </a:solidFill>
              </a:rPr>
              <a:t>hether </a:t>
            </a:r>
            <a:r>
              <a:rPr lang="en-IN" sz="1800" dirty="0">
                <a:solidFill>
                  <a:schemeClr val="bg1">
                    <a:lumMod val="25000"/>
                    <a:lumOff val="75000"/>
                  </a:schemeClr>
                </a:solidFill>
              </a:rPr>
              <a:t>room is 20 </a:t>
            </a:r>
            <a:r>
              <a:rPr lang="en-IN" sz="1800" dirty="0" smtClean="0">
                <a:solidFill>
                  <a:schemeClr val="bg1">
                    <a:lumMod val="25000"/>
                    <a:lumOff val="75000"/>
                  </a:schemeClr>
                </a:solidFill>
              </a:rPr>
              <a:t>sq. </a:t>
            </a:r>
            <a:r>
              <a:rPr lang="en-IN" sz="1800" dirty="0" err="1" smtClean="0">
                <a:solidFill>
                  <a:schemeClr val="bg1">
                    <a:lumMod val="25000"/>
                    <a:lumOff val="75000"/>
                  </a:schemeClr>
                </a:solidFill>
              </a:rPr>
              <a:t>mts.</a:t>
            </a:r>
            <a:r>
              <a:rPr lang="en-IN" sz="1800" dirty="0" smtClean="0">
                <a:solidFill>
                  <a:schemeClr val="bg1">
                    <a:lumMod val="25000"/>
                    <a:lumOff val="75000"/>
                  </a:schemeClr>
                </a:solidFill>
              </a:rPr>
              <a:t> </a:t>
            </a:r>
            <a:r>
              <a:rPr lang="en-IN" sz="1800" dirty="0">
                <a:solidFill>
                  <a:schemeClr val="bg1">
                    <a:lumMod val="25000"/>
                    <a:lumOff val="75000"/>
                  </a:schemeClr>
                </a:solidFill>
              </a:rPr>
              <a:t>&amp;</a:t>
            </a:r>
            <a:r>
              <a:rPr lang="en-IN" sz="1800" dirty="0" smtClean="0">
                <a:solidFill>
                  <a:schemeClr val="bg1">
                    <a:lumMod val="25000"/>
                    <a:lumOff val="75000"/>
                  </a:schemeClr>
                </a:solidFill>
              </a:rPr>
              <a:t> </a:t>
            </a:r>
            <a:r>
              <a:rPr lang="en-IN" sz="1800" dirty="0">
                <a:solidFill>
                  <a:schemeClr val="bg1">
                    <a:lumMod val="25000"/>
                    <a:lumOff val="75000"/>
                  </a:schemeClr>
                </a:solidFill>
              </a:rPr>
              <a:t>has 2 </a:t>
            </a:r>
            <a:r>
              <a:rPr lang="en-IN" sz="1800" dirty="0" smtClean="0">
                <a:solidFill>
                  <a:schemeClr val="bg1">
                    <a:lumMod val="25000"/>
                    <a:lumOff val="75000"/>
                  </a:schemeClr>
                </a:solidFill>
              </a:rPr>
              <a:t>doors? Whether </a:t>
            </a:r>
            <a:r>
              <a:rPr lang="en-IN" sz="1800" dirty="0">
                <a:solidFill>
                  <a:schemeClr val="bg1">
                    <a:lumMod val="25000"/>
                    <a:lumOff val="75000"/>
                  </a:schemeClr>
                </a:solidFill>
              </a:rPr>
              <a:t>any political party office is </a:t>
            </a:r>
            <a:r>
              <a:rPr lang="en-IN" sz="1800" dirty="0" smtClean="0">
                <a:solidFill>
                  <a:schemeClr val="bg1">
                    <a:lumMod val="25000"/>
                    <a:lumOff val="75000"/>
                  </a:schemeClr>
                </a:solidFill>
              </a:rPr>
              <a:t>situated within </a:t>
            </a:r>
            <a:r>
              <a:rPr lang="en-IN" sz="1800" dirty="0">
                <a:solidFill>
                  <a:schemeClr val="bg1">
                    <a:lumMod val="25000"/>
                    <a:lumOff val="75000"/>
                  </a:schemeClr>
                </a:solidFill>
              </a:rPr>
              <a:t>200 </a:t>
            </a:r>
            <a:r>
              <a:rPr lang="en-IN" sz="1800" dirty="0" err="1" smtClean="0">
                <a:solidFill>
                  <a:schemeClr val="bg1">
                    <a:lumMod val="25000"/>
                    <a:lumOff val="75000"/>
                  </a:schemeClr>
                </a:solidFill>
              </a:rPr>
              <a:t>mts.</a:t>
            </a:r>
            <a:r>
              <a:rPr lang="en-IN" sz="1800" dirty="0" smtClean="0">
                <a:solidFill>
                  <a:schemeClr val="bg1">
                    <a:lumMod val="25000"/>
                    <a:lumOff val="75000"/>
                  </a:schemeClr>
                </a:solidFill>
              </a:rPr>
              <a:t> </a:t>
            </a:r>
            <a:r>
              <a:rPr lang="en-IN" sz="1800" dirty="0">
                <a:solidFill>
                  <a:schemeClr val="bg1">
                    <a:lumMod val="25000"/>
                    <a:lumOff val="75000"/>
                  </a:schemeClr>
                </a:solidFill>
              </a:rPr>
              <a:t>from </a:t>
            </a:r>
            <a:r>
              <a:rPr lang="en-IN" sz="1800" dirty="0" smtClean="0">
                <a:solidFill>
                  <a:schemeClr val="bg1">
                    <a:lumMod val="25000"/>
                    <a:lumOff val="75000"/>
                  </a:schemeClr>
                </a:solidFill>
              </a:rPr>
              <a:t>PS? </a:t>
            </a:r>
            <a:endParaRPr lang="en-IN" sz="1800" dirty="0">
              <a:solidFill>
                <a:schemeClr val="bg1">
                  <a:lumMod val="25000"/>
                  <a:lumOff val="75000"/>
                </a:schemeClr>
              </a:solidFill>
            </a:endParaRPr>
          </a:p>
          <a:p>
            <a:pPr algn="just"/>
            <a:r>
              <a:rPr lang="en-IN" sz="1800" dirty="0">
                <a:solidFill>
                  <a:schemeClr val="bg1">
                    <a:lumMod val="25000"/>
                    <a:lumOff val="75000"/>
                  </a:schemeClr>
                </a:solidFill>
              </a:rPr>
              <a:t>Whether building has minimum  facility of </a:t>
            </a:r>
            <a:r>
              <a:rPr lang="en-IN" sz="1800" dirty="0" smtClean="0">
                <a:solidFill>
                  <a:schemeClr val="bg1">
                    <a:lumMod val="25000"/>
                    <a:lumOff val="75000"/>
                  </a:schemeClr>
                </a:solidFill>
              </a:rPr>
              <a:t>electricity, toilet, </a:t>
            </a:r>
            <a:r>
              <a:rPr lang="en-IN" sz="1800" dirty="0">
                <a:solidFill>
                  <a:schemeClr val="bg1">
                    <a:lumMod val="25000"/>
                    <a:lumOff val="75000"/>
                  </a:schemeClr>
                </a:solidFill>
              </a:rPr>
              <a:t>drinking </a:t>
            </a:r>
            <a:r>
              <a:rPr lang="en-IN" sz="1800" dirty="0" smtClean="0">
                <a:solidFill>
                  <a:schemeClr val="bg1">
                    <a:lumMod val="25000"/>
                    <a:lumOff val="75000"/>
                  </a:schemeClr>
                </a:solidFill>
              </a:rPr>
              <a:t>water, telephone </a:t>
            </a:r>
            <a:r>
              <a:rPr lang="en-IN" sz="1800" dirty="0">
                <a:solidFill>
                  <a:schemeClr val="bg1">
                    <a:lumMod val="25000"/>
                    <a:lumOff val="75000"/>
                  </a:schemeClr>
                </a:solidFill>
              </a:rPr>
              <a:t>&amp;</a:t>
            </a:r>
            <a:r>
              <a:rPr lang="en-IN" sz="1800" dirty="0" smtClean="0">
                <a:solidFill>
                  <a:schemeClr val="bg1">
                    <a:lumMod val="25000"/>
                    <a:lumOff val="75000"/>
                  </a:schemeClr>
                </a:solidFill>
              </a:rPr>
              <a:t> </a:t>
            </a:r>
            <a:r>
              <a:rPr lang="en-IN" sz="1800" dirty="0">
                <a:solidFill>
                  <a:schemeClr val="bg1">
                    <a:lumMod val="25000"/>
                    <a:lumOff val="75000"/>
                  </a:schemeClr>
                </a:solidFill>
              </a:rPr>
              <a:t>ramps for </a:t>
            </a:r>
            <a:r>
              <a:rPr lang="en-IN" sz="1800" dirty="0" smtClean="0">
                <a:solidFill>
                  <a:schemeClr val="bg1">
                    <a:lumMod val="25000"/>
                    <a:lumOff val="75000"/>
                  </a:schemeClr>
                </a:solidFill>
              </a:rPr>
              <a:t>physically </a:t>
            </a:r>
            <a:r>
              <a:rPr lang="en-IN" sz="1800" dirty="0">
                <a:solidFill>
                  <a:schemeClr val="bg1">
                    <a:lumMod val="25000"/>
                    <a:lumOff val="75000"/>
                  </a:schemeClr>
                </a:solidFill>
              </a:rPr>
              <a:t>challenged voters? </a:t>
            </a:r>
          </a:p>
        </p:txBody>
      </p:sp>
    </p:spTree>
    <p:extLst>
      <p:ext uri="{BB962C8B-B14F-4D97-AF65-F5344CB8AC3E}">
        <p14:creationId xmlns:p14="http://schemas.microsoft.com/office/powerpoint/2010/main" val="195768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0849"/>
            <a:ext cx="10972800" cy="965200"/>
          </a:xfrm>
        </p:spPr>
        <p:txBody>
          <a:bodyPr/>
          <a:lstStyle/>
          <a:p>
            <a:r>
              <a:rPr lang="en-US" sz="4000" b="1" dirty="0" smtClean="0"/>
              <a:t>VERIFICATION OF LIST OF DUPLICATE ENTRIES GENERATED BY DE-DUPLICATION SOFTWARE </a:t>
            </a:r>
            <a:endParaRPr lang="en-IN" sz="4000" dirty="0"/>
          </a:p>
        </p:txBody>
      </p:sp>
      <p:sp>
        <p:nvSpPr>
          <p:cNvPr id="3" name="Content Placeholder 2"/>
          <p:cNvSpPr>
            <a:spLocks noGrp="1"/>
          </p:cNvSpPr>
          <p:nvPr>
            <p:ph idx="1"/>
          </p:nvPr>
        </p:nvSpPr>
        <p:spPr>
          <a:xfrm>
            <a:off x="609600" y="2390503"/>
            <a:ext cx="10820400" cy="3934096"/>
          </a:xfrm>
        </p:spPr>
        <p:txBody>
          <a:bodyPr/>
          <a:lstStyle/>
          <a:p>
            <a:pPr algn="just"/>
            <a:r>
              <a:rPr lang="en-IN" dirty="0"/>
              <a:t>ERO will identify possible duplicates using de-duplication software: the list of such duplicates will be verified by BLOs</a:t>
            </a:r>
            <a:r>
              <a:rPr lang="en-IN" dirty="0" smtClean="0"/>
              <a:t>.</a:t>
            </a:r>
          </a:p>
          <a:p>
            <a:pPr marL="0" indent="0" algn="just">
              <a:buNone/>
            </a:pPr>
            <a:endParaRPr lang="en-IN" dirty="0"/>
          </a:p>
          <a:p>
            <a:pPr algn="just"/>
            <a:r>
              <a:rPr lang="en-IN" dirty="0"/>
              <a:t>If on verification, a particular entry is found to be duplicate, due process of law should be followed for deleting such entry from the place where the elector is no longer ordinarily resident. </a:t>
            </a:r>
          </a:p>
          <a:p>
            <a:endParaRPr lang="en-IN" dirty="0"/>
          </a:p>
        </p:txBody>
      </p:sp>
    </p:spTree>
    <p:extLst>
      <p:ext uri="{BB962C8B-B14F-4D97-AF65-F5344CB8AC3E}">
        <p14:creationId xmlns:p14="http://schemas.microsoft.com/office/powerpoint/2010/main" val="1040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829129"/>
          </a:xfrm>
        </p:spPr>
        <p:txBody>
          <a:bodyPr/>
          <a:lstStyle/>
          <a:p>
            <a:r>
              <a:rPr lang="en-IN" dirty="0" smtClean="0"/>
              <a:t>ERRORS TO BE VERIFIED FOR?</a:t>
            </a:r>
            <a:endParaRPr lang="en-IN" dirty="0"/>
          </a:p>
        </p:txBody>
      </p:sp>
      <p:sp>
        <p:nvSpPr>
          <p:cNvPr id="3" name="Content Placeholder 2"/>
          <p:cNvSpPr>
            <a:spLocks noGrp="1"/>
          </p:cNvSpPr>
          <p:nvPr>
            <p:ph idx="1"/>
          </p:nvPr>
        </p:nvSpPr>
        <p:spPr>
          <a:xfrm>
            <a:off x="900545" y="1381758"/>
            <a:ext cx="10432474" cy="4966791"/>
          </a:xfrm>
        </p:spPr>
        <p:txBody>
          <a:bodyPr>
            <a:normAutofit lnSpcReduction="10000"/>
          </a:bodyPr>
          <a:lstStyle/>
          <a:p>
            <a:r>
              <a:rPr lang="en-IN" dirty="0"/>
              <a:t>Part No.</a:t>
            </a:r>
          </a:p>
          <a:p>
            <a:r>
              <a:rPr lang="en-IN" dirty="0"/>
              <a:t>Section No. </a:t>
            </a:r>
          </a:p>
          <a:p>
            <a:r>
              <a:rPr lang="en-IN" dirty="0"/>
              <a:t>Voter relatives name </a:t>
            </a:r>
          </a:p>
          <a:p>
            <a:r>
              <a:rPr lang="en-IN" dirty="0"/>
              <a:t>EPIC no. is less than </a:t>
            </a:r>
            <a:r>
              <a:rPr lang="en-IN" dirty="0" smtClean="0"/>
              <a:t>10 characters</a:t>
            </a:r>
            <a:endParaRPr lang="en-IN" dirty="0"/>
          </a:p>
          <a:p>
            <a:r>
              <a:rPr lang="en-IN" dirty="0"/>
              <a:t>ID Card No. exist but Photograph is not available</a:t>
            </a:r>
          </a:p>
          <a:p>
            <a:r>
              <a:rPr lang="en-IN" dirty="0"/>
              <a:t>Number of sections having no voters</a:t>
            </a:r>
          </a:p>
          <a:p>
            <a:r>
              <a:rPr lang="en-IN" dirty="0"/>
              <a:t>.......???</a:t>
            </a:r>
          </a:p>
          <a:p>
            <a:pPr marL="0" indent="0" algn="just">
              <a:buNone/>
            </a:pPr>
            <a:r>
              <a:rPr lang="en-IN" b="1" dirty="0">
                <a:solidFill>
                  <a:srgbClr val="CCFF33"/>
                </a:solidFill>
              </a:rPr>
              <a:t>*Exercise - </a:t>
            </a:r>
            <a:r>
              <a:rPr lang="en-IN" dirty="0"/>
              <a:t>Participants should be asked to complete/list out ALL 17 errors as per the error list generated by the </a:t>
            </a:r>
            <a:r>
              <a:rPr lang="en-IN" dirty="0" smtClean="0"/>
              <a:t>ECI’s ERMS software</a:t>
            </a:r>
            <a:r>
              <a:rPr lang="en-IN" dirty="0"/>
              <a:t>. After participants’ discussion, the trainer should give the right answers by referring to the S</a:t>
            </a:r>
            <a:r>
              <a:rPr lang="en-IN" dirty="0" smtClean="0"/>
              <a:t>lide No. 112 ‘</a:t>
            </a:r>
            <a:r>
              <a:rPr lang="en-IN" b="1" dirty="0" smtClean="0"/>
              <a:t>List </a:t>
            </a:r>
            <a:r>
              <a:rPr lang="en-IN" b="1" dirty="0"/>
              <a:t>of Errors in Electoral Roll </a:t>
            </a:r>
            <a:r>
              <a:rPr lang="en-IN" b="1" dirty="0" smtClean="0"/>
              <a:t>Database’.</a:t>
            </a:r>
            <a:r>
              <a:rPr lang="en-IN" dirty="0" smtClean="0"/>
              <a:t> </a:t>
            </a:r>
            <a:endParaRPr lang="en-IN" dirty="0"/>
          </a:p>
          <a:p>
            <a:pPr marL="0" indent="0" algn="just">
              <a:buNone/>
            </a:pPr>
            <a:endParaRPr lang="en-IN" dirty="0"/>
          </a:p>
        </p:txBody>
      </p:sp>
    </p:spTree>
    <p:extLst>
      <p:ext uri="{BB962C8B-B14F-4D97-AF65-F5344CB8AC3E}">
        <p14:creationId xmlns:p14="http://schemas.microsoft.com/office/powerpoint/2010/main" val="238806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5900"/>
            <a:ext cx="12192000" cy="965200"/>
          </a:xfrm>
        </p:spPr>
        <p:txBody>
          <a:bodyPr/>
          <a:lstStyle/>
          <a:p>
            <a:r>
              <a:rPr lang="en-IN" sz="4400" dirty="0" smtClean="0"/>
              <a:t>BRAINSTORMING ON INCLUSION &amp; FACILITATION</a:t>
            </a:r>
            <a:endParaRPr lang="en-IN" sz="4400" dirty="0"/>
          </a:p>
        </p:txBody>
      </p:sp>
      <p:sp>
        <p:nvSpPr>
          <p:cNvPr id="3" name="Content Placeholder 2"/>
          <p:cNvSpPr>
            <a:spLocks noGrp="1"/>
          </p:cNvSpPr>
          <p:nvPr>
            <p:ph idx="1"/>
          </p:nvPr>
        </p:nvSpPr>
        <p:spPr>
          <a:xfrm>
            <a:off x="609601" y="1656080"/>
            <a:ext cx="10972800" cy="4851400"/>
          </a:xfrm>
        </p:spPr>
        <p:txBody>
          <a:bodyPr>
            <a:normAutofit fontScale="92500" lnSpcReduction="10000"/>
          </a:bodyPr>
          <a:lstStyle/>
          <a:p>
            <a:pPr marL="0" indent="0" algn="just">
              <a:buNone/>
            </a:pPr>
            <a:r>
              <a:rPr lang="en-IN" sz="2800" dirty="0" smtClean="0"/>
              <a:t>                  With </a:t>
            </a:r>
            <a:r>
              <a:rPr lang="en-IN" sz="2800" dirty="0"/>
              <a:t>identification of errors, </a:t>
            </a:r>
            <a:r>
              <a:rPr lang="en-IN" sz="2800" dirty="0" smtClean="0"/>
              <a:t>brainstorm on </a:t>
            </a:r>
            <a:r>
              <a:rPr lang="en-IN" sz="2800" dirty="0"/>
              <a:t>tendency towards </a:t>
            </a:r>
            <a:r>
              <a:rPr lang="en-IN" sz="2800" b="1" dirty="0" smtClean="0"/>
              <a:t>NON-INCLUSION</a:t>
            </a:r>
            <a:r>
              <a:rPr lang="en-IN" sz="2800" dirty="0" smtClean="0"/>
              <a:t> of categories such as women, other gender, service voters, floating population, pavement dwellers, migrant workers, college students, NRIs, and so forth.</a:t>
            </a:r>
          </a:p>
          <a:p>
            <a:pPr marL="0" indent="0" algn="just">
              <a:buNone/>
            </a:pPr>
            <a:r>
              <a:rPr lang="en-IN" sz="2800" dirty="0" smtClean="0"/>
              <a:t>                  Reasons should be identified &amp; </a:t>
            </a:r>
            <a:r>
              <a:rPr lang="en-IN" sz="2800" dirty="0"/>
              <a:t>strategies should be formed to ensure better inclusion of excluded categories of population. </a:t>
            </a:r>
            <a:endParaRPr lang="en-IN" sz="2800" dirty="0" smtClean="0"/>
          </a:p>
          <a:p>
            <a:pPr marL="0" indent="0" algn="just">
              <a:buNone/>
            </a:pPr>
            <a:endParaRPr lang="en-IN" dirty="0" smtClean="0"/>
          </a:p>
          <a:p>
            <a:pPr marL="1005840" lvl="4" indent="0" algn="just">
              <a:buNone/>
            </a:pPr>
            <a:r>
              <a:rPr lang="en-IN" dirty="0" smtClean="0"/>
              <a:t>For example, discuss…</a:t>
            </a:r>
            <a:endParaRPr lang="en-IN" dirty="0"/>
          </a:p>
          <a:p>
            <a:pPr lvl="4" algn="just"/>
            <a:r>
              <a:rPr lang="en-IN" dirty="0" smtClean="0"/>
              <a:t>How </a:t>
            </a:r>
            <a:r>
              <a:rPr lang="en-IN" dirty="0"/>
              <a:t>to increase youth enrolment while not allowing underage enrolment?</a:t>
            </a:r>
          </a:p>
          <a:p>
            <a:pPr lvl="4" algn="just"/>
            <a:r>
              <a:rPr lang="en-IN" dirty="0"/>
              <a:t>SVEEP activities &amp; facilitation measures should be included?</a:t>
            </a:r>
          </a:p>
          <a:p>
            <a:pPr lvl="4" algn="just"/>
            <a:r>
              <a:rPr lang="en-IN" dirty="0" smtClean="0"/>
              <a:t>Already enrolled voters who shift their ordinary residence from one place to another – if their names get deleted from one place, awareness &amp; facilitation measures should be taken to ensure that they re-register in the shifted place as well. </a:t>
            </a:r>
            <a:endParaRPr lang="en-IN" dirty="0"/>
          </a:p>
          <a:p>
            <a:pPr marL="1005840" lvl="4" indent="0" algn="just">
              <a:buNone/>
            </a:pPr>
            <a:endParaRPr lang="en-IN" sz="100" dirty="0" smtClean="0"/>
          </a:p>
          <a:p>
            <a:endParaRPr lang="en-IN" dirty="0"/>
          </a:p>
        </p:txBody>
      </p:sp>
    </p:spTree>
    <p:extLst>
      <p:ext uri="{BB962C8B-B14F-4D97-AF65-F5344CB8AC3E}">
        <p14:creationId xmlns:p14="http://schemas.microsoft.com/office/powerpoint/2010/main" val="426232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48" y="2626002"/>
            <a:ext cx="4232855" cy="967203"/>
          </a:xfrm>
        </p:spPr>
        <p:txBody>
          <a:bodyPr/>
          <a:lstStyle/>
          <a:p>
            <a:r>
              <a:rPr lang="en-IN" sz="5400" dirty="0" smtClean="0">
                <a:solidFill>
                  <a:schemeClr val="tx1"/>
                </a:solidFill>
              </a:rPr>
              <a:t>ICE BREAKER </a:t>
            </a:r>
            <a:endParaRPr lang="en-IN" sz="5400" dirty="0">
              <a:solidFill>
                <a:schemeClr val="tx1"/>
              </a:solidFill>
            </a:endParaRPr>
          </a:p>
        </p:txBody>
      </p:sp>
      <p:sp>
        <p:nvSpPr>
          <p:cNvPr id="5" name="Content Placeholder 2"/>
          <p:cNvSpPr txBox="1">
            <a:spLocks/>
          </p:cNvSpPr>
          <p:nvPr/>
        </p:nvSpPr>
        <p:spPr>
          <a:xfrm>
            <a:off x="4854389" y="0"/>
            <a:ext cx="6327961" cy="685799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22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22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22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22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9pPr>
          </a:lstStyle>
          <a:p>
            <a:pPr algn="just"/>
            <a:endParaRPr lang="en-IN" sz="400" smtClean="0"/>
          </a:p>
          <a:p>
            <a:pPr algn="just"/>
            <a:r>
              <a:rPr lang="en-IN" sz="2400" i="1" smtClean="0"/>
              <a:t>A spool (or reel) of string or wool for is needed for this game. Ask the trainees to stand in a circle. (If a spool is not possible, then numbered chits could be given). Hold on to the end of the string and throw the ball/spool to one of the trainees to catch. That person then narrates one of his/her field experiences/challenges related to E-Rolls (or any other election process) and how s/he overcame it. </a:t>
            </a:r>
          </a:p>
          <a:p>
            <a:pPr marL="0" indent="0" algn="just">
              <a:buFont typeface="Arial" pitchFamily="34" charset="0"/>
              <a:buNone/>
            </a:pPr>
            <a:endParaRPr lang="en-IN" sz="1100" i="1" smtClean="0"/>
          </a:p>
          <a:p>
            <a:pPr algn="just"/>
            <a:r>
              <a:rPr lang="en-IN" sz="2400" i="1" smtClean="0"/>
              <a:t>Holding a part of the string, each participant then throws the spool to another member of the group one after another. </a:t>
            </a:r>
          </a:p>
          <a:p>
            <a:pPr algn="just"/>
            <a:r>
              <a:rPr lang="en-IN" sz="2400" b="1" i="1" smtClean="0"/>
              <a:t>Eventually this creates a web of the string, as well as a connectedness based on sharing of experiences and knowledge. </a:t>
            </a:r>
          </a:p>
          <a:p>
            <a:endParaRPr lang="en-IN" dirty="0"/>
          </a:p>
        </p:txBody>
      </p:sp>
    </p:spTree>
    <p:extLst>
      <p:ext uri="{BB962C8B-B14F-4D97-AF65-F5344CB8AC3E}">
        <p14:creationId xmlns:p14="http://schemas.microsoft.com/office/powerpoint/2010/main" val="34500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9" y="2212848"/>
            <a:ext cx="8020593" cy="2295652"/>
          </a:xfrm>
        </p:spPr>
        <p:txBody>
          <a:bodyPr/>
          <a:lstStyle/>
          <a:p>
            <a:r>
              <a:rPr lang="en-ZW" b="1" dirty="0" smtClean="0"/>
              <a:t>PHOTO COVERAGE</a:t>
            </a:r>
            <a:endParaRPr lang="en-IN" dirty="0"/>
          </a:p>
        </p:txBody>
      </p:sp>
    </p:spTree>
    <p:extLst>
      <p:ext uri="{BB962C8B-B14F-4D97-AF65-F5344CB8AC3E}">
        <p14:creationId xmlns:p14="http://schemas.microsoft.com/office/powerpoint/2010/main" val="17942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900"/>
            <a:ext cx="12192000" cy="965200"/>
          </a:xfrm>
        </p:spPr>
        <p:txBody>
          <a:bodyPr/>
          <a:lstStyle/>
          <a:p>
            <a:r>
              <a:rPr lang="en-US" sz="4600" b="1" dirty="0" smtClean="0"/>
              <a:t>COLLECTION OF PHOTOS OF RESIDUAL VOTERS </a:t>
            </a:r>
            <a:endParaRPr lang="en-IN" sz="4600" dirty="0"/>
          </a:p>
        </p:txBody>
      </p:sp>
      <p:sp>
        <p:nvSpPr>
          <p:cNvPr id="3" name="Content Placeholder 2"/>
          <p:cNvSpPr>
            <a:spLocks noGrp="1"/>
          </p:cNvSpPr>
          <p:nvPr>
            <p:ph idx="1"/>
          </p:nvPr>
        </p:nvSpPr>
        <p:spPr>
          <a:xfrm>
            <a:off x="609600" y="2006600"/>
            <a:ext cx="10972800" cy="4851400"/>
          </a:xfrm>
        </p:spPr>
        <p:txBody>
          <a:bodyPr/>
          <a:lstStyle/>
          <a:p>
            <a:pPr algn="just"/>
            <a:r>
              <a:rPr lang="en-US" dirty="0"/>
              <a:t>BLO shall check roll of his/her constituency part to identify the voters who do not have </a:t>
            </a:r>
            <a:r>
              <a:rPr lang="en-US" dirty="0" smtClean="0"/>
              <a:t>image</a:t>
            </a:r>
            <a:r>
              <a:rPr lang="en-US" dirty="0"/>
              <a:t>,</a:t>
            </a:r>
            <a:endParaRPr lang="en-US" dirty="0" smtClean="0"/>
          </a:p>
          <a:p>
            <a:pPr marL="0" indent="0" algn="just">
              <a:buNone/>
            </a:pPr>
            <a:r>
              <a:rPr lang="en-US" dirty="0" smtClean="0"/>
              <a:t> </a:t>
            </a:r>
            <a:endParaRPr lang="en-US" dirty="0"/>
          </a:p>
          <a:p>
            <a:pPr algn="just"/>
            <a:r>
              <a:rPr lang="en-US" dirty="0" smtClean="0"/>
              <a:t>S/he </a:t>
            </a:r>
            <a:r>
              <a:rPr lang="en-US" dirty="0"/>
              <a:t>shall visit houses of such residual voters &amp;</a:t>
            </a:r>
            <a:r>
              <a:rPr lang="en-US" dirty="0" smtClean="0"/>
              <a:t> </a:t>
            </a:r>
            <a:r>
              <a:rPr lang="en-US" dirty="0"/>
              <a:t>collect their </a:t>
            </a:r>
            <a:r>
              <a:rPr lang="en-US" dirty="0" smtClean="0"/>
              <a:t>photographs, </a:t>
            </a:r>
          </a:p>
          <a:p>
            <a:pPr marL="0" indent="0" algn="just">
              <a:buNone/>
            </a:pPr>
            <a:endParaRPr lang="en-US" dirty="0"/>
          </a:p>
          <a:p>
            <a:pPr algn="just"/>
            <a:r>
              <a:rPr lang="en-US" dirty="0"/>
              <a:t>If </a:t>
            </a:r>
            <a:r>
              <a:rPr lang="en-US" dirty="0" smtClean="0"/>
              <a:t>BLO finds </a:t>
            </a:r>
            <a:r>
              <a:rPr lang="en-US" dirty="0"/>
              <a:t>that the residual voter is not available at residence, </a:t>
            </a:r>
            <a:r>
              <a:rPr lang="en-US" dirty="0" smtClean="0"/>
              <a:t>s/he </a:t>
            </a:r>
            <a:r>
              <a:rPr lang="en-US" dirty="0"/>
              <a:t>can ask the family members to send photograph by post etc.</a:t>
            </a:r>
            <a:endParaRPr lang="en-IN" dirty="0"/>
          </a:p>
        </p:txBody>
      </p:sp>
    </p:spTree>
    <p:extLst>
      <p:ext uri="{BB962C8B-B14F-4D97-AF65-F5344CB8AC3E}">
        <p14:creationId xmlns:p14="http://schemas.microsoft.com/office/powerpoint/2010/main" val="134216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9" y="2212848"/>
            <a:ext cx="8020593" cy="2295652"/>
          </a:xfrm>
        </p:spPr>
        <p:txBody>
          <a:bodyPr/>
          <a:lstStyle/>
          <a:p>
            <a:r>
              <a:rPr lang="en-ZW" b="1" dirty="0" smtClean="0"/>
              <a:t>ELECTOR’S PHOTO IDENTITY CARDS (EPIC)</a:t>
            </a:r>
            <a:endParaRPr lang="en-IN" dirty="0"/>
          </a:p>
        </p:txBody>
      </p:sp>
    </p:spTree>
    <p:extLst>
      <p:ext uri="{BB962C8B-B14F-4D97-AF65-F5344CB8AC3E}">
        <p14:creationId xmlns:p14="http://schemas.microsoft.com/office/powerpoint/2010/main" val="10528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581" y="135210"/>
            <a:ext cx="10913052" cy="830997"/>
          </a:xfrm>
          <a:prstGeom prst="rect">
            <a:avLst/>
          </a:prstGeom>
        </p:spPr>
        <p:txBody>
          <a:bodyPr wrap="none">
            <a:spAutoFit/>
          </a:bodyPr>
          <a:lstStyle/>
          <a:p>
            <a:pPr algn="ctr"/>
            <a:r>
              <a:rPr lang="en-US" sz="4800" dirty="0" smtClean="0"/>
              <a:t>ELECTORS PHOTO IDENTITY CARD (EPIC)</a:t>
            </a:r>
            <a:endParaRPr lang="en-IN" sz="4800" dirty="0"/>
          </a:p>
        </p:txBody>
      </p:sp>
      <p:pic>
        <p:nvPicPr>
          <p:cNvPr id="4" name="Picture 2"/>
          <p:cNvPicPr>
            <a:picLocks noChangeAspect="1" noChangeArrowheads="1"/>
          </p:cNvPicPr>
          <p:nvPr/>
        </p:nvPicPr>
        <p:blipFill>
          <a:blip r:embed="rId2" cstate="print"/>
          <a:srcRect/>
          <a:stretch>
            <a:fillRect/>
          </a:stretch>
        </p:blipFill>
        <p:spPr bwMode="auto">
          <a:xfrm>
            <a:off x="4462607" y="1460118"/>
            <a:ext cx="3112723" cy="4989512"/>
          </a:xfrm>
          <a:prstGeom prst="rect">
            <a:avLst/>
          </a:prstGeom>
          <a:noFill/>
          <a:ln w="9525">
            <a:noFill/>
            <a:miter lim="800000"/>
            <a:headEnd/>
            <a:tailEnd/>
          </a:ln>
          <a:effectLst/>
        </p:spPr>
      </p:pic>
      <p:sp>
        <p:nvSpPr>
          <p:cNvPr id="5" name="Line 25"/>
          <p:cNvSpPr>
            <a:spLocks noChangeShapeType="1"/>
          </p:cNvSpPr>
          <p:nvPr/>
        </p:nvSpPr>
        <p:spPr bwMode="auto">
          <a:xfrm flipH="1">
            <a:off x="7739205" y="1460118"/>
            <a:ext cx="45719" cy="4764088"/>
          </a:xfrm>
          <a:prstGeom prst="line">
            <a:avLst/>
          </a:prstGeom>
          <a:noFill/>
          <a:ln w="9525">
            <a:solidFill>
              <a:schemeClr val="tx1"/>
            </a:solidFill>
            <a:round/>
            <a:headEnd/>
            <a:tailEnd type="triangle" w="med" len="med"/>
          </a:ln>
        </p:spPr>
        <p:txBody>
          <a:bodyPr/>
          <a:lstStyle/>
          <a:p>
            <a:endParaRPr lang="en-ZW"/>
          </a:p>
        </p:txBody>
      </p:sp>
      <p:sp>
        <p:nvSpPr>
          <p:cNvPr id="6" name="Text Box 22"/>
          <p:cNvSpPr txBox="1">
            <a:spLocks noChangeArrowheads="1"/>
          </p:cNvSpPr>
          <p:nvPr/>
        </p:nvSpPr>
        <p:spPr bwMode="auto">
          <a:xfrm rot="5400000">
            <a:off x="7671737" y="3617541"/>
            <a:ext cx="1066802" cy="409555"/>
          </a:xfrm>
          <a:prstGeom prst="rect">
            <a:avLst/>
          </a:prstGeom>
          <a:noFill/>
          <a:ln w="9525">
            <a:noFill/>
            <a:miter lim="800000"/>
            <a:headEnd/>
            <a:tailEnd/>
          </a:ln>
        </p:spPr>
        <p:txBody>
          <a:bodyPr wrap="square" lIns="100794" tIns="50397" rIns="100794" bIns="50397">
            <a:spAutoFit/>
          </a:bodyPr>
          <a:lstStyle/>
          <a:p>
            <a:pPr defTabSz="503238"/>
            <a:r>
              <a:rPr lang="en-US" sz="2000" dirty="0" smtClean="0">
                <a:solidFill>
                  <a:schemeClr val="tx1"/>
                </a:solidFill>
                <a:cs typeface="Arial" charset="0"/>
              </a:rPr>
              <a:t>8.6 </a:t>
            </a:r>
            <a:r>
              <a:rPr lang="en-US" sz="2000" dirty="0">
                <a:solidFill>
                  <a:schemeClr val="tx1"/>
                </a:solidFill>
                <a:cs typeface="Arial" charset="0"/>
              </a:rPr>
              <a:t>cm</a:t>
            </a:r>
          </a:p>
        </p:txBody>
      </p:sp>
      <p:sp>
        <p:nvSpPr>
          <p:cNvPr id="7" name="Line 24"/>
          <p:cNvSpPr>
            <a:spLocks noChangeShapeType="1"/>
          </p:cNvSpPr>
          <p:nvPr/>
        </p:nvSpPr>
        <p:spPr bwMode="auto">
          <a:xfrm>
            <a:off x="6672407" y="1231518"/>
            <a:ext cx="1008063" cy="0"/>
          </a:xfrm>
          <a:prstGeom prst="line">
            <a:avLst/>
          </a:prstGeom>
          <a:noFill/>
          <a:ln w="9525">
            <a:solidFill>
              <a:schemeClr val="tx1"/>
            </a:solidFill>
            <a:round/>
            <a:headEnd/>
            <a:tailEnd type="triangle" w="med" len="med"/>
          </a:ln>
        </p:spPr>
        <p:txBody>
          <a:bodyPr/>
          <a:lstStyle/>
          <a:p>
            <a:endParaRPr lang="en-ZW"/>
          </a:p>
        </p:txBody>
      </p:sp>
      <p:sp>
        <p:nvSpPr>
          <p:cNvPr id="8" name="Line 23"/>
          <p:cNvSpPr>
            <a:spLocks noChangeShapeType="1"/>
          </p:cNvSpPr>
          <p:nvPr/>
        </p:nvSpPr>
        <p:spPr bwMode="auto">
          <a:xfrm flipH="1">
            <a:off x="4386407" y="1231518"/>
            <a:ext cx="1174750" cy="0"/>
          </a:xfrm>
          <a:prstGeom prst="line">
            <a:avLst/>
          </a:prstGeom>
          <a:noFill/>
          <a:ln w="9525">
            <a:solidFill>
              <a:schemeClr val="tx1"/>
            </a:solidFill>
            <a:round/>
            <a:headEnd/>
            <a:tailEnd type="triangle" w="med" len="med"/>
          </a:ln>
        </p:spPr>
        <p:txBody>
          <a:bodyPr/>
          <a:lstStyle/>
          <a:p>
            <a:endParaRPr lang="en-ZW"/>
          </a:p>
        </p:txBody>
      </p:sp>
      <p:sp>
        <p:nvSpPr>
          <p:cNvPr id="9" name="Text Box 15"/>
          <p:cNvSpPr txBox="1">
            <a:spLocks noChangeArrowheads="1"/>
          </p:cNvSpPr>
          <p:nvPr/>
        </p:nvSpPr>
        <p:spPr bwMode="auto">
          <a:xfrm rot="10800000" flipV="1">
            <a:off x="1364285" y="2489928"/>
            <a:ext cx="2183922" cy="378777"/>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algn="ctr" defTabSz="503238">
              <a:spcBef>
                <a:spcPct val="50000"/>
              </a:spcBef>
            </a:pPr>
            <a:r>
              <a:rPr lang="en-US" sz="1800" dirty="0" smtClean="0">
                <a:solidFill>
                  <a:schemeClr val="bg1"/>
                </a:solidFill>
                <a:cs typeface="Arial" charset="0"/>
              </a:rPr>
              <a:t>Bar code</a:t>
            </a:r>
            <a:endParaRPr lang="en-US" sz="1800" dirty="0">
              <a:solidFill>
                <a:schemeClr val="bg1"/>
              </a:solidFill>
              <a:cs typeface="Arial" charset="0"/>
            </a:endParaRPr>
          </a:p>
        </p:txBody>
      </p:sp>
      <p:sp>
        <p:nvSpPr>
          <p:cNvPr id="10" name="Text Box 9"/>
          <p:cNvSpPr txBox="1">
            <a:spLocks noChangeArrowheads="1"/>
          </p:cNvSpPr>
          <p:nvPr/>
        </p:nvSpPr>
        <p:spPr bwMode="auto">
          <a:xfrm>
            <a:off x="1456993" y="4658312"/>
            <a:ext cx="1931931" cy="378777"/>
          </a:xfrm>
          <a:prstGeom prst="rect">
            <a:avLst/>
          </a:prstGeom>
          <a:solidFill>
            <a:schemeClr val="tx1"/>
          </a:solidFill>
          <a:ln w="19050">
            <a:solidFill>
              <a:srgbClr val="A50021"/>
            </a:solidFill>
            <a:miter lim="800000"/>
            <a:headEnd/>
            <a:tailEnd/>
          </a:ln>
        </p:spPr>
        <p:txBody>
          <a:bodyPr lIns="100794" tIns="50397" rIns="100794" bIns="50397">
            <a:spAutoFit/>
          </a:bodyPr>
          <a:lstStyle/>
          <a:p>
            <a:pPr algn="ctr" defTabSz="503238">
              <a:spcBef>
                <a:spcPct val="50000"/>
              </a:spcBef>
            </a:pPr>
            <a:r>
              <a:rPr lang="en-US" sz="1800" dirty="0">
                <a:solidFill>
                  <a:schemeClr val="bg1"/>
                </a:solidFill>
                <a:cs typeface="Arial" charset="0"/>
              </a:rPr>
              <a:t>Elector’s Name</a:t>
            </a:r>
          </a:p>
        </p:txBody>
      </p:sp>
      <p:sp>
        <p:nvSpPr>
          <p:cNvPr id="11" name="Text Box 11"/>
          <p:cNvSpPr txBox="1">
            <a:spLocks noChangeArrowheads="1"/>
          </p:cNvSpPr>
          <p:nvPr/>
        </p:nvSpPr>
        <p:spPr bwMode="auto">
          <a:xfrm>
            <a:off x="8120207" y="2438811"/>
            <a:ext cx="838200" cy="378777"/>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defTabSz="503238">
              <a:spcBef>
                <a:spcPct val="50000"/>
              </a:spcBef>
            </a:pPr>
            <a:r>
              <a:rPr lang="en-US" sz="1800" dirty="0">
                <a:solidFill>
                  <a:schemeClr val="bg1"/>
                </a:solidFill>
                <a:cs typeface="Arial" charset="0"/>
              </a:rPr>
              <a:t>FUSN</a:t>
            </a:r>
          </a:p>
        </p:txBody>
      </p:sp>
      <p:sp>
        <p:nvSpPr>
          <p:cNvPr id="12" name="Text Box 20"/>
          <p:cNvSpPr txBox="1">
            <a:spLocks noChangeArrowheads="1"/>
          </p:cNvSpPr>
          <p:nvPr/>
        </p:nvSpPr>
        <p:spPr bwMode="auto">
          <a:xfrm>
            <a:off x="8000360" y="4248757"/>
            <a:ext cx="2209799" cy="409555"/>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defTabSz="503238">
              <a:spcBef>
                <a:spcPct val="50000"/>
              </a:spcBef>
            </a:pPr>
            <a:r>
              <a:rPr lang="en-US" sz="2000" dirty="0">
                <a:solidFill>
                  <a:schemeClr val="bg1"/>
                </a:solidFill>
                <a:cs typeface="Arial" charset="0"/>
              </a:rPr>
              <a:t>Elector’s Photo</a:t>
            </a:r>
          </a:p>
        </p:txBody>
      </p:sp>
      <p:sp>
        <p:nvSpPr>
          <p:cNvPr id="13" name="Text Box 11"/>
          <p:cNvSpPr txBox="1">
            <a:spLocks noChangeArrowheads="1"/>
          </p:cNvSpPr>
          <p:nvPr/>
        </p:nvSpPr>
        <p:spPr bwMode="auto">
          <a:xfrm rot="10800000" flipV="1">
            <a:off x="4704137" y="6449630"/>
            <a:ext cx="2629661" cy="317222"/>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algn="ctr" defTabSz="503238">
              <a:spcBef>
                <a:spcPct val="50000"/>
              </a:spcBef>
            </a:pPr>
            <a:r>
              <a:rPr lang="en-US" sz="1400" dirty="0" smtClean="0">
                <a:solidFill>
                  <a:schemeClr val="bg1"/>
                </a:solidFill>
                <a:cs typeface="Arial" charset="0"/>
              </a:rPr>
              <a:t>Thickness - 0.6 mm to 0.8 mm</a:t>
            </a:r>
            <a:endParaRPr lang="en-US" sz="1400" dirty="0">
              <a:solidFill>
                <a:schemeClr val="bg1"/>
              </a:solidFill>
              <a:cs typeface="Arial" charset="0"/>
            </a:endParaRPr>
          </a:p>
        </p:txBody>
      </p:sp>
      <p:sp>
        <p:nvSpPr>
          <p:cNvPr id="14" name="Line 6"/>
          <p:cNvSpPr>
            <a:spLocks noChangeShapeType="1"/>
          </p:cNvSpPr>
          <p:nvPr/>
        </p:nvSpPr>
        <p:spPr bwMode="auto">
          <a:xfrm flipH="1">
            <a:off x="7205807" y="2679317"/>
            <a:ext cx="914400" cy="45719"/>
          </a:xfrm>
          <a:prstGeom prst="line">
            <a:avLst/>
          </a:prstGeom>
          <a:noFill/>
          <a:ln w="9525">
            <a:solidFill>
              <a:srgbClr val="A50021"/>
            </a:solidFill>
            <a:round/>
            <a:headEnd/>
            <a:tailEnd type="triangle" w="med" len="med"/>
          </a:ln>
        </p:spPr>
        <p:txBody>
          <a:bodyPr/>
          <a:lstStyle/>
          <a:p>
            <a:endParaRPr lang="en-ZW"/>
          </a:p>
        </p:txBody>
      </p:sp>
      <p:sp>
        <p:nvSpPr>
          <p:cNvPr id="15" name="Line 6"/>
          <p:cNvSpPr>
            <a:spLocks noChangeShapeType="1"/>
          </p:cNvSpPr>
          <p:nvPr/>
        </p:nvSpPr>
        <p:spPr bwMode="auto">
          <a:xfrm flipH="1" flipV="1">
            <a:off x="6672407" y="4355719"/>
            <a:ext cx="1295400" cy="76199"/>
          </a:xfrm>
          <a:prstGeom prst="line">
            <a:avLst/>
          </a:prstGeom>
          <a:noFill/>
          <a:ln w="9525">
            <a:solidFill>
              <a:srgbClr val="A50021"/>
            </a:solidFill>
            <a:round/>
            <a:headEnd/>
            <a:tailEnd type="triangle" w="med" len="med"/>
          </a:ln>
        </p:spPr>
        <p:txBody>
          <a:bodyPr/>
          <a:lstStyle/>
          <a:p>
            <a:endParaRPr lang="en-ZW"/>
          </a:p>
        </p:txBody>
      </p:sp>
      <p:sp>
        <p:nvSpPr>
          <p:cNvPr id="16" name="Text Box 10"/>
          <p:cNvSpPr txBox="1">
            <a:spLocks noChangeArrowheads="1"/>
          </p:cNvSpPr>
          <p:nvPr/>
        </p:nvSpPr>
        <p:spPr bwMode="auto">
          <a:xfrm>
            <a:off x="7891607" y="5334225"/>
            <a:ext cx="2687904" cy="655776"/>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algn="ctr" defTabSz="503238">
              <a:spcBef>
                <a:spcPct val="50000"/>
              </a:spcBef>
            </a:pPr>
            <a:r>
              <a:rPr lang="en-US" sz="1800" dirty="0">
                <a:solidFill>
                  <a:schemeClr val="bg1"/>
                </a:solidFill>
                <a:cs typeface="Arial" charset="0"/>
              </a:rPr>
              <a:t>Elector’s Father/ Mother/ Husband’s Name</a:t>
            </a:r>
          </a:p>
        </p:txBody>
      </p:sp>
      <p:sp>
        <p:nvSpPr>
          <p:cNvPr id="17" name="Line 7"/>
          <p:cNvSpPr>
            <a:spLocks noChangeShapeType="1"/>
          </p:cNvSpPr>
          <p:nvPr/>
        </p:nvSpPr>
        <p:spPr bwMode="auto">
          <a:xfrm>
            <a:off x="3548207" y="2679317"/>
            <a:ext cx="1143000" cy="45719"/>
          </a:xfrm>
          <a:prstGeom prst="line">
            <a:avLst/>
          </a:prstGeom>
          <a:noFill/>
          <a:ln w="9525">
            <a:solidFill>
              <a:srgbClr val="A50021"/>
            </a:solidFill>
            <a:round/>
            <a:headEnd/>
            <a:tailEnd type="triangle" w="med" len="med"/>
          </a:ln>
        </p:spPr>
        <p:txBody>
          <a:bodyPr/>
          <a:lstStyle/>
          <a:p>
            <a:endParaRPr lang="en-ZW"/>
          </a:p>
        </p:txBody>
      </p:sp>
      <p:sp>
        <p:nvSpPr>
          <p:cNvPr id="18" name="Line 7"/>
          <p:cNvSpPr>
            <a:spLocks noChangeShapeType="1"/>
          </p:cNvSpPr>
          <p:nvPr/>
        </p:nvSpPr>
        <p:spPr bwMode="auto">
          <a:xfrm>
            <a:off x="3395807" y="4889118"/>
            <a:ext cx="1981200" cy="228600"/>
          </a:xfrm>
          <a:prstGeom prst="line">
            <a:avLst/>
          </a:prstGeom>
          <a:noFill/>
          <a:ln w="9525">
            <a:solidFill>
              <a:srgbClr val="A50021"/>
            </a:solidFill>
            <a:round/>
            <a:headEnd/>
            <a:tailEnd type="triangle" w="med" len="med"/>
          </a:ln>
        </p:spPr>
        <p:txBody>
          <a:bodyPr/>
          <a:lstStyle/>
          <a:p>
            <a:endParaRPr lang="en-ZW"/>
          </a:p>
        </p:txBody>
      </p:sp>
      <p:sp>
        <p:nvSpPr>
          <p:cNvPr id="19" name="Line 6"/>
          <p:cNvSpPr>
            <a:spLocks noChangeShapeType="1"/>
          </p:cNvSpPr>
          <p:nvPr/>
        </p:nvSpPr>
        <p:spPr bwMode="auto">
          <a:xfrm flipH="1">
            <a:off x="7205807" y="5833998"/>
            <a:ext cx="685800" cy="45719"/>
          </a:xfrm>
          <a:prstGeom prst="line">
            <a:avLst/>
          </a:prstGeom>
          <a:noFill/>
          <a:ln w="9525">
            <a:solidFill>
              <a:srgbClr val="A50021"/>
            </a:solidFill>
            <a:round/>
            <a:headEnd/>
            <a:tailEnd type="triangle" w="med" len="med"/>
          </a:ln>
        </p:spPr>
        <p:txBody>
          <a:bodyPr/>
          <a:lstStyle/>
          <a:p>
            <a:endParaRPr lang="en-ZW"/>
          </a:p>
        </p:txBody>
      </p:sp>
    </p:spTree>
    <p:extLst>
      <p:ext uri="{BB962C8B-B14F-4D97-AF65-F5344CB8AC3E}">
        <p14:creationId xmlns:p14="http://schemas.microsoft.com/office/powerpoint/2010/main" val="120948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101378"/>
            <a:ext cx="12061371" cy="830997"/>
          </a:xfrm>
          <a:prstGeom prst="rect">
            <a:avLst/>
          </a:prstGeom>
        </p:spPr>
        <p:txBody>
          <a:bodyPr wrap="square">
            <a:spAutoFit/>
          </a:bodyPr>
          <a:lstStyle/>
          <a:p>
            <a:pPr algn="ctr"/>
            <a:r>
              <a:rPr lang="en-US" sz="4800" b="1" dirty="0" smtClean="0">
                <a:cs typeface="Arial" charset="0"/>
              </a:rPr>
              <a:t>ELECTORS PHOTO IDENTITY CARD (EPIC)</a:t>
            </a:r>
            <a:endParaRPr lang="en-IN" dirty="0"/>
          </a:p>
        </p:txBody>
      </p:sp>
      <p:sp>
        <p:nvSpPr>
          <p:cNvPr id="3" name="Rectangle 2"/>
          <p:cNvSpPr/>
          <p:nvPr/>
        </p:nvSpPr>
        <p:spPr>
          <a:xfrm>
            <a:off x="4990054" y="932375"/>
            <a:ext cx="2151679" cy="523220"/>
          </a:xfrm>
          <a:prstGeom prst="rect">
            <a:avLst/>
          </a:prstGeom>
        </p:spPr>
        <p:txBody>
          <a:bodyPr wrap="none">
            <a:spAutoFit/>
          </a:bodyPr>
          <a:lstStyle/>
          <a:p>
            <a:r>
              <a:rPr lang="en-US" sz="2800" b="1" dirty="0">
                <a:cs typeface="Arial" charset="0"/>
              </a:rPr>
              <a:t>Back of EPIC</a:t>
            </a:r>
            <a:endParaRPr lang="en-IN" sz="2800" dirty="0"/>
          </a:p>
        </p:txBody>
      </p:sp>
      <p:pic>
        <p:nvPicPr>
          <p:cNvPr id="4" name="Picture 3"/>
          <p:cNvPicPr>
            <a:picLocks noChangeAspect="1" noChangeArrowheads="1"/>
          </p:cNvPicPr>
          <p:nvPr/>
        </p:nvPicPr>
        <p:blipFill>
          <a:blip r:embed="rId2" cstate="print"/>
          <a:srcRect l="2585" r="2585" b="1559"/>
          <a:stretch>
            <a:fillRect/>
          </a:stretch>
        </p:blipFill>
        <p:spPr bwMode="auto">
          <a:xfrm>
            <a:off x="4341449" y="1763372"/>
            <a:ext cx="3200400" cy="4911724"/>
          </a:xfrm>
          <a:prstGeom prst="rect">
            <a:avLst/>
          </a:prstGeom>
          <a:noFill/>
          <a:ln w="9525">
            <a:noFill/>
            <a:miter lim="800000"/>
            <a:headEnd/>
            <a:tailEnd/>
          </a:ln>
          <a:effectLst/>
        </p:spPr>
      </p:pic>
      <p:sp>
        <p:nvSpPr>
          <p:cNvPr id="5" name="Rectangle 4"/>
          <p:cNvSpPr/>
          <p:nvPr/>
        </p:nvSpPr>
        <p:spPr>
          <a:xfrm>
            <a:off x="8013325" y="2954314"/>
            <a:ext cx="2590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smtClean="0">
              <a:solidFill>
                <a:schemeClr val="tx1"/>
              </a:solidFill>
              <a:cs typeface="Arial" charset="0"/>
            </a:endParaRPr>
          </a:p>
          <a:p>
            <a:pPr algn="ctr"/>
            <a:r>
              <a:rPr lang="en-US" sz="2400" b="1" dirty="0" smtClean="0">
                <a:solidFill>
                  <a:schemeClr val="bg1"/>
                </a:solidFill>
                <a:cs typeface="Arial" charset="0"/>
              </a:rPr>
              <a:t>Elector’s Address</a:t>
            </a:r>
          </a:p>
          <a:p>
            <a:pPr algn="ctr"/>
            <a:endParaRPr lang="en-US" dirty="0"/>
          </a:p>
        </p:txBody>
      </p:sp>
      <p:sp>
        <p:nvSpPr>
          <p:cNvPr id="6" name="Rectangle 5"/>
          <p:cNvSpPr/>
          <p:nvPr/>
        </p:nvSpPr>
        <p:spPr>
          <a:xfrm>
            <a:off x="8054612" y="4016780"/>
            <a:ext cx="25908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smtClean="0">
              <a:solidFill>
                <a:schemeClr val="tx1"/>
              </a:solidFill>
              <a:cs typeface="Arial" charset="0"/>
            </a:endParaRPr>
          </a:p>
          <a:p>
            <a:pPr algn="ctr"/>
            <a:r>
              <a:rPr lang="en-US" sz="2400" b="1" dirty="0" smtClean="0">
                <a:solidFill>
                  <a:schemeClr val="bg1"/>
                </a:solidFill>
                <a:cs typeface="Arial" charset="0"/>
              </a:rPr>
              <a:t>Number &amp; Name  of AC</a:t>
            </a:r>
          </a:p>
          <a:p>
            <a:pPr algn="ctr"/>
            <a:endParaRPr lang="en-US" dirty="0"/>
          </a:p>
        </p:txBody>
      </p:sp>
      <p:sp>
        <p:nvSpPr>
          <p:cNvPr id="7" name="Rectangle 6"/>
          <p:cNvSpPr/>
          <p:nvPr/>
        </p:nvSpPr>
        <p:spPr>
          <a:xfrm>
            <a:off x="1217248" y="3535655"/>
            <a:ext cx="2590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smtClean="0">
              <a:solidFill>
                <a:schemeClr val="tx1"/>
              </a:solidFill>
              <a:cs typeface="Arial" charset="0"/>
            </a:endParaRPr>
          </a:p>
          <a:p>
            <a:pPr algn="ctr"/>
            <a:r>
              <a:rPr lang="en-US" sz="2400" b="1" dirty="0" smtClean="0">
                <a:solidFill>
                  <a:schemeClr val="bg1"/>
                </a:solidFill>
                <a:cs typeface="Arial" charset="0"/>
              </a:rPr>
              <a:t>EPIC Issuing Date</a:t>
            </a:r>
          </a:p>
          <a:p>
            <a:pPr algn="ctr"/>
            <a:endParaRPr lang="en-US" sz="1800" dirty="0"/>
          </a:p>
        </p:txBody>
      </p:sp>
      <p:sp>
        <p:nvSpPr>
          <p:cNvPr id="8" name="Rectangle 7"/>
          <p:cNvSpPr/>
          <p:nvPr/>
        </p:nvSpPr>
        <p:spPr>
          <a:xfrm>
            <a:off x="1217248" y="4435880"/>
            <a:ext cx="2590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smtClean="0">
              <a:solidFill>
                <a:schemeClr val="tx1"/>
              </a:solidFill>
              <a:cs typeface="Arial" charset="0"/>
            </a:endParaRPr>
          </a:p>
          <a:p>
            <a:pPr algn="ctr"/>
            <a:r>
              <a:rPr lang="en-US" sz="2400" b="1" dirty="0" smtClean="0">
                <a:solidFill>
                  <a:schemeClr val="bg1"/>
                </a:solidFill>
                <a:cs typeface="Arial" charset="0"/>
              </a:rPr>
              <a:t>EROs Signature</a:t>
            </a:r>
          </a:p>
          <a:p>
            <a:pPr algn="ctr"/>
            <a:endParaRPr lang="en-US" sz="2000" dirty="0"/>
          </a:p>
        </p:txBody>
      </p:sp>
      <p:sp>
        <p:nvSpPr>
          <p:cNvPr id="9" name="Line 6"/>
          <p:cNvSpPr>
            <a:spLocks noChangeShapeType="1"/>
          </p:cNvSpPr>
          <p:nvPr/>
        </p:nvSpPr>
        <p:spPr bwMode="auto">
          <a:xfrm flipH="1">
            <a:off x="6475049" y="3246096"/>
            <a:ext cx="1511924" cy="0"/>
          </a:xfrm>
          <a:prstGeom prst="line">
            <a:avLst/>
          </a:prstGeom>
          <a:noFill/>
          <a:ln w="9525">
            <a:solidFill>
              <a:srgbClr val="A50021"/>
            </a:solidFill>
            <a:round/>
            <a:headEnd/>
            <a:tailEnd type="triangle" w="med" len="med"/>
          </a:ln>
        </p:spPr>
        <p:txBody>
          <a:bodyPr/>
          <a:lstStyle/>
          <a:p>
            <a:endParaRPr lang="en-ZW"/>
          </a:p>
        </p:txBody>
      </p:sp>
      <p:sp>
        <p:nvSpPr>
          <p:cNvPr id="10" name="Line 6"/>
          <p:cNvSpPr>
            <a:spLocks noChangeShapeType="1"/>
          </p:cNvSpPr>
          <p:nvPr/>
        </p:nvSpPr>
        <p:spPr bwMode="auto">
          <a:xfrm flipH="1">
            <a:off x="6551249" y="4465296"/>
            <a:ext cx="1511924" cy="0"/>
          </a:xfrm>
          <a:prstGeom prst="line">
            <a:avLst/>
          </a:prstGeom>
          <a:noFill/>
          <a:ln w="9525">
            <a:solidFill>
              <a:srgbClr val="A50021"/>
            </a:solidFill>
            <a:round/>
            <a:headEnd/>
            <a:tailEnd type="triangle" w="med" len="med"/>
          </a:ln>
        </p:spPr>
        <p:txBody>
          <a:bodyPr/>
          <a:lstStyle/>
          <a:p>
            <a:endParaRPr lang="en-ZW"/>
          </a:p>
        </p:txBody>
      </p:sp>
      <p:sp>
        <p:nvSpPr>
          <p:cNvPr id="11" name="Line 7"/>
          <p:cNvSpPr>
            <a:spLocks noChangeShapeType="1"/>
          </p:cNvSpPr>
          <p:nvPr/>
        </p:nvSpPr>
        <p:spPr bwMode="auto">
          <a:xfrm>
            <a:off x="3808050" y="3931895"/>
            <a:ext cx="685800" cy="45719"/>
          </a:xfrm>
          <a:prstGeom prst="line">
            <a:avLst/>
          </a:prstGeom>
          <a:noFill/>
          <a:ln w="9525">
            <a:solidFill>
              <a:srgbClr val="A50021"/>
            </a:solidFill>
            <a:round/>
            <a:headEnd/>
            <a:tailEnd type="triangle" w="med" len="med"/>
          </a:ln>
        </p:spPr>
        <p:txBody>
          <a:bodyPr/>
          <a:lstStyle/>
          <a:p>
            <a:endParaRPr lang="en-ZW"/>
          </a:p>
        </p:txBody>
      </p:sp>
      <p:sp>
        <p:nvSpPr>
          <p:cNvPr id="12" name="Line 7"/>
          <p:cNvSpPr>
            <a:spLocks noChangeShapeType="1"/>
          </p:cNvSpPr>
          <p:nvPr/>
        </p:nvSpPr>
        <p:spPr bwMode="auto">
          <a:xfrm flipV="1">
            <a:off x="3808049" y="3779496"/>
            <a:ext cx="2438400" cy="838200"/>
          </a:xfrm>
          <a:prstGeom prst="line">
            <a:avLst/>
          </a:prstGeom>
          <a:noFill/>
          <a:ln w="9525">
            <a:solidFill>
              <a:srgbClr val="A50021"/>
            </a:solidFill>
            <a:round/>
            <a:headEnd/>
            <a:tailEnd type="triangle" w="med" len="med"/>
          </a:ln>
        </p:spPr>
        <p:txBody>
          <a:bodyPr/>
          <a:lstStyle/>
          <a:p>
            <a:endParaRPr lang="en-ZW"/>
          </a:p>
        </p:txBody>
      </p:sp>
      <p:sp>
        <p:nvSpPr>
          <p:cNvPr id="13" name="Text Box 12"/>
          <p:cNvSpPr txBox="1">
            <a:spLocks noChangeArrowheads="1"/>
          </p:cNvSpPr>
          <p:nvPr/>
        </p:nvSpPr>
        <p:spPr bwMode="auto">
          <a:xfrm rot="10800000" flipV="1">
            <a:off x="1349694" y="1728466"/>
            <a:ext cx="1809553" cy="378777"/>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defTabSz="503238">
              <a:spcBef>
                <a:spcPct val="50000"/>
              </a:spcBef>
            </a:pPr>
            <a:r>
              <a:rPr lang="en-US" sz="1800" dirty="0">
                <a:solidFill>
                  <a:schemeClr val="bg1"/>
                </a:solidFill>
                <a:cs typeface="Arial" charset="0"/>
              </a:rPr>
              <a:t>Elector’s Gender</a:t>
            </a:r>
          </a:p>
        </p:txBody>
      </p:sp>
      <p:sp>
        <p:nvSpPr>
          <p:cNvPr id="14" name="Text Box 13"/>
          <p:cNvSpPr txBox="1">
            <a:spLocks noChangeArrowheads="1"/>
          </p:cNvSpPr>
          <p:nvPr/>
        </p:nvSpPr>
        <p:spPr bwMode="auto">
          <a:xfrm>
            <a:off x="8444173" y="2066106"/>
            <a:ext cx="2265363" cy="378777"/>
          </a:xfrm>
          <a:prstGeom prst="rect">
            <a:avLst/>
          </a:prstGeom>
          <a:solidFill>
            <a:schemeClr val="tx1"/>
          </a:solidFill>
          <a:ln w="19050">
            <a:solidFill>
              <a:srgbClr val="A50021"/>
            </a:solidFill>
            <a:miter lim="800000"/>
            <a:headEnd/>
            <a:tailEnd/>
          </a:ln>
        </p:spPr>
        <p:txBody>
          <a:bodyPr wrap="square" lIns="100794" tIns="50397" rIns="100794" bIns="50397">
            <a:spAutoFit/>
          </a:bodyPr>
          <a:lstStyle/>
          <a:p>
            <a:pPr defTabSz="503238">
              <a:spcBef>
                <a:spcPct val="50000"/>
              </a:spcBef>
            </a:pPr>
            <a:r>
              <a:rPr lang="en-US" sz="1800" b="1" dirty="0">
                <a:solidFill>
                  <a:schemeClr val="bg1"/>
                </a:solidFill>
                <a:cs typeface="Arial" charset="0"/>
              </a:rPr>
              <a:t>Date of Birth</a:t>
            </a:r>
          </a:p>
        </p:txBody>
      </p:sp>
      <p:sp>
        <p:nvSpPr>
          <p:cNvPr id="15" name="Line 6"/>
          <p:cNvSpPr>
            <a:spLocks noChangeShapeType="1"/>
          </p:cNvSpPr>
          <p:nvPr/>
        </p:nvSpPr>
        <p:spPr bwMode="auto">
          <a:xfrm flipH="1">
            <a:off x="6322649" y="2255495"/>
            <a:ext cx="2121524" cy="45719"/>
          </a:xfrm>
          <a:prstGeom prst="line">
            <a:avLst/>
          </a:prstGeom>
          <a:noFill/>
          <a:ln w="9525">
            <a:solidFill>
              <a:srgbClr val="A50021"/>
            </a:solidFill>
            <a:round/>
            <a:headEnd/>
            <a:tailEnd type="triangle" w="med" len="med"/>
          </a:ln>
        </p:spPr>
        <p:txBody>
          <a:bodyPr/>
          <a:lstStyle/>
          <a:p>
            <a:endParaRPr lang="en-ZW"/>
          </a:p>
        </p:txBody>
      </p:sp>
      <p:sp>
        <p:nvSpPr>
          <p:cNvPr id="16" name="Line 7"/>
          <p:cNvSpPr>
            <a:spLocks noChangeShapeType="1"/>
          </p:cNvSpPr>
          <p:nvPr/>
        </p:nvSpPr>
        <p:spPr bwMode="auto">
          <a:xfrm>
            <a:off x="3159247" y="1972490"/>
            <a:ext cx="1334602" cy="8685"/>
          </a:xfrm>
          <a:prstGeom prst="line">
            <a:avLst/>
          </a:prstGeom>
          <a:noFill/>
          <a:ln w="9525">
            <a:solidFill>
              <a:srgbClr val="A50021"/>
            </a:solidFill>
            <a:round/>
            <a:headEnd/>
            <a:tailEnd type="triangle" w="med" len="med"/>
          </a:ln>
        </p:spPr>
        <p:txBody>
          <a:bodyPr/>
          <a:lstStyle/>
          <a:p>
            <a:endParaRPr lang="en-ZW"/>
          </a:p>
        </p:txBody>
      </p:sp>
    </p:spTree>
    <p:extLst>
      <p:ext uri="{BB962C8B-B14F-4D97-AF65-F5344CB8AC3E}">
        <p14:creationId xmlns:p14="http://schemas.microsoft.com/office/powerpoint/2010/main" val="30757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528"/>
            <a:ext cx="10972800" cy="965200"/>
          </a:xfrm>
        </p:spPr>
        <p:txBody>
          <a:bodyPr/>
          <a:lstStyle/>
          <a:p>
            <a:r>
              <a:rPr lang="en-US" b="1" dirty="0" smtClean="0"/>
              <a:t>NEW PVC CARD</a:t>
            </a:r>
            <a:endParaRPr lang="en-IN" dirty="0"/>
          </a:p>
        </p:txBody>
      </p:sp>
      <p:sp>
        <p:nvSpPr>
          <p:cNvPr id="3" name="Content Placeholder 2"/>
          <p:cNvSpPr>
            <a:spLocks noGrp="1"/>
          </p:cNvSpPr>
          <p:nvPr>
            <p:ph idx="1"/>
          </p:nvPr>
        </p:nvSpPr>
        <p:spPr>
          <a:xfrm>
            <a:off x="609600" y="1763486"/>
            <a:ext cx="10972800" cy="4561114"/>
          </a:xfrm>
        </p:spPr>
        <p:txBody>
          <a:bodyPr/>
          <a:lstStyle/>
          <a:p>
            <a:pPr marL="173038" indent="-173038" algn="just"/>
            <a:r>
              <a:rPr lang="en-US" dirty="0"/>
              <a:t>The Commission has introduced PVC EPIC with </a:t>
            </a:r>
            <a:r>
              <a:rPr lang="en-US" dirty="0" smtClean="0"/>
              <a:t>color </a:t>
            </a:r>
            <a:r>
              <a:rPr lang="en-US" dirty="0"/>
              <a:t>photograph in place of the existing </a:t>
            </a:r>
            <a:r>
              <a:rPr lang="en-US" dirty="0" smtClean="0"/>
              <a:t>EPIC,  </a:t>
            </a:r>
            <a:endParaRPr lang="en-US" dirty="0"/>
          </a:p>
          <a:p>
            <a:pPr marL="173038" indent="-173038" algn="just"/>
            <a:r>
              <a:rPr lang="en-US" dirty="0"/>
              <a:t>New PVC EPIC will be issued only to new voters or as replacement on request, otherwise the existing EPIC will continue in </a:t>
            </a:r>
            <a:r>
              <a:rPr lang="en-US" dirty="0" smtClean="0"/>
              <a:t>currency</a:t>
            </a:r>
            <a:r>
              <a:rPr lang="en-US" dirty="0"/>
              <a:t>,</a:t>
            </a:r>
          </a:p>
          <a:p>
            <a:pPr marL="173038" indent="-173038" algn="just"/>
            <a:r>
              <a:rPr lang="en-US" dirty="0"/>
              <a:t>The specifications of PVC EPIC are as </a:t>
            </a:r>
            <a:r>
              <a:rPr lang="en-US" dirty="0" smtClean="0"/>
              <a:t>follows:- </a:t>
            </a:r>
            <a:endParaRPr lang="en-US" dirty="0"/>
          </a:p>
          <a:p>
            <a:pPr marL="361950" indent="-276225" algn="just">
              <a:buFont typeface="Wingdings" pitchFamily="2" charset="2"/>
              <a:buChar char="Ø"/>
            </a:pPr>
            <a:r>
              <a:rPr lang="en-US" dirty="0"/>
              <a:t>Card Type – printed on PVC sheet of 0.6 mm to 0.8 mm thickness with </a:t>
            </a:r>
            <a:r>
              <a:rPr lang="en-US" dirty="0" smtClean="0"/>
              <a:t>color </a:t>
            </a:r>
            <a:r>
              <a:rPr lang="en-US" dirty="0"/>
              <a:t>photograph.</a:t>
            </a:r>
          </a:p>
          <a:p>
            <a:pPr marL="361950" indent="-276225" algn="just">
              <a:buFont typeface="Wingdings" pitchFamily="2" charset="2"/>
              <a:buChar char="Ø"/>
            </a:pPr>
            <a:r>
              <a:rPr lang="en-US" dirty="0"/>
              <a:t>Card size – 8.6 cm vertical and 5.4 cm horizontal with variation permissible of plus or minus 5%. </a:t>
            </a:r>
          </a:p>
          <a:p>
            <a:endParaRPr lang="en-IN" dirty="0"/>
          </a:p>
        </p:txBody>
      </p:sp>
    </p:spTree>
    <p:extLst>
      <p:ext uri="{BB962C8B-B14F-4D97-AF65-F5344CB8AC3E}">
        <p14:creationId xmlns:p14="http://schemas.microsoft.com/office/powerpoint/2010/main" val="321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PVC CARD</a:t>
            </a:r>
            <a:endParaRPr lang="en-IN" dirty="0"/>
          </a:p>
        </p:txBody>
      </p:sp>
      <p:sp>
        <p:nvSpPr>
          <p:cNvPr id="3" name="Content Placeholder 2"/>
          <p:cNvSpPr>
            <a:spLocks noGrp="1"/>
          </p:cNvSpPr>
          <p:nvPr>
            <p:ph idx="1"/>
          </p:nvPr>
        </p:nvSpPr>
        <p:spPr>
          <a:xfrm>
            <a:off x="858982" y="1473200"/>
            <a:ext cx="10723418" cy="4851400"/>
          </a:xfrm>
        </p:spPr>
        <p:txBody>
          <a:bodyPr>
            <a:normAutofit/>
          </a:bodyPr>
          <a:lstStyle/>
          <a:p>
            <a:pPr marL="361950" indent="-276225">
              <a:buFont typeface="Wingdings" pitchFamily="2" charset="2"/>
              <a:buChar char="Ø"/>
            </a:pPr>
            <a:r>
              <a:rPr lang="en-US" dirty="0"/>
              <a:t>Security printing – </a:t>
            </a:r>
          </a:p>
          <a:p>
            <a:pPr marL="2692400" indent="-2071688">
              <a:buNone/>
              <a:tabLst>
                <a:tab pos="1143000" algn="l"/>
              </a:tabLst>
            </a:pPr>
            <a:r>
              <a:rPr lang="en-US" b="1" dirty="0">
                <a:solidFill>
                  <a:srgbClr val="CCFF33"/>
                </a:solidFill>
              </a:rPr>
              <a:t>Front side – </a:t>
            </a:r>
          </a:p>
          <a:p>
            <a:pPr marL="449263" indent="-276225" algn="just">
              <a:buFont typeface="+mj-lt"/>
              <a:buAutoNum type="arabicPeriod"/>
              <a:tabLst>
                <a:tab pos="1143000" algn="l"/>
              </a:tabLst>
            </a:pPr>
            <a:r>
              <a:rPr lang="en-US" dirty="0"/>
              <a:t>Spiral micro letters line (EPIC) in art </a:t>
            </a:r>
            <a:r>
              <a:rPr lang="en-US" dirty="0" smtClean="0"/>
              <a:t>screen,</a:t>
            </a:r>
            <a:endParaRPr lang="en-US" dirty="0"/>
          </a:p>
          <a:p>
            <a:pPr marL="449263" indent="-276225" algn="just">
              <a:buFont typeface="+mj-lt"/>
              <a:buAutoNum type="arabicPeriod"/>
              <a:tabLst>
                <a:tab pos="1143000" algn="l"/>
              </a:tabLst>
            </a:pPr>
            <a:r>
              <a:rPr lang="en-US" dirty="0"/>
              <a:t>Three </a:t>
            </a:r>
            <a:r>
              <a:rPr lang="en-US" dirty="0" smtClean="0"/>
              <a:t>color </a:t>
            </a:r>
            <a:r>
              <a:rPr lang="en-US" dirty="0"/>
              <a:t>guilloche </a:t>
            </a:r>
            <a:r>
              <a:rPr lang="en-US" dirty="0" smtClean="0"/>
              <a:t>design, </a:t>
            </a:r>
            <a:endParaRPr lang="en-US" dirty="0"/>
          </a:p>
          <a:p>
            <a:pPr marL="449263" indent="-276225" algn="just">
              <a:buFont typeface="+mj-lt"/>
              <a:buAutoNum type="arabicPeriod"/>
            </a:pPr>
            <a:r>
              <a:rPr lang="en-US" dirty="0"/>
              <a:t>The National Emblem with guilloche design for invisible printing which can be seen by ultra violet </a:t>
            </a:r>
            <a:r>
              <a:rPr lang="en-US" dirty="0" smtClean="0"/>
              <a:t>light,</a:t>
            </a:r>
            <a:endParaRPr lang="en-US" dirty="0"/>
          </a:p>
          <a:p>
            <a:pPr marL="449263" indent="-276225" algn="just">
              <a:buFont typeface="+mj-lt"/>
              <a:buAutoNum type="arabicPeriod"/>
            </a:pPr>
            <a:r>
              <a:rPr lang="en-US" dirty="0"/>
              <a:t>The National Emblem printed on the upper left hand corner and Election Commission of India logo printed on the upper right hand corner in </a:t>
            </a:r>
            <a:r>
              <a:rPr lang="en-US" dirty="0" smtClean="0"/>
              <a:t>color.</a:t>
            </a:r>
            <a:endParaRPr lang="en-US" dirty="0"/>
          </a:p>
          <a:p>
            <a:pPr marL="2006600" indent="-1257300" algn="just">
              <a:buNone/>
            </a:pPr>
            <a:r>
              <a:rPr lang="en-US" b="1" dirty="0">
                <a:solidFill>
                  <a:srgbClr val="CCFF33"/>
                </a:solidFill>
              </a:rPr>
              <a:t>Backside – </a:t>
            </a:r>
          </a:p>
          <a:p>
            <a:pPr marL="449263" indent="-276225" algn="just">
              <a:buFont typeface="+mj-lt"/>
              <a:buAutoNum type="arabicPeriod"/>
            </a:pPr>
            <a:r>
              <a:rPr lang="en-US" dirty="0"/>
              <a:t>Relief tint of “Election Commission of India” in bilingual, i.e., English &amp;</a:t>
            </a:r>
            <a:r>
              <a:rPr lang="en-US" dirty="0" smtClean="0"/>
              <a:t> Hindi.</a:t>
            </a:r>
            <a:endParaRPr lang="en-US" dirty="0"/>
          </a:p>
          <a:p>
            <a:endParaRPr lang="en-IN" dirty="0"/>
          </a:p>
        </p:txBody>
      </p:sp>
    </p:spTree>
    <p:extLst>
      <p:ext uri="{BB962C8B-B14F-4D97-AF65-F5344CB8AC3E}">
        <p14:creationId xmlns:p14="http://schemas.microsoft.com/office/powerpoint/2010/main" val="42735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a:t>
            </a:r>
            <a:endParaRPr lang="en-IN" dirty="0"/>
          </a:p>
        </p:txBody>
      </p:sp>
      <p:sp>
        <p:nvSpPr>
          <p:cNvPr id="3" name="Content Placeholder 2"/>
          <p:cNvSpPr>
            <a:spLocks noGrp="1"/>
          </p:cNvSpPr>
          <p:nvPr>
            <p:ph idx="1"/>
          </p:nvPr>
        </p:nvSpPr>
        <p:spPr>
          <a:xfrm>
            <a:off x="942109" y="1473200"/>
            <a:ext cx="8160401" cy="4851400"/>
          </a:xfrm>
        </p:spPr>
        <p:txBody>
          <a:bodyPr/>
          <a:lstStyle/>
          <a:p>
            <a:pPr algn="just"/>
            <a:r>
              <a:rPr lang="en-IN" dirty="0"/>
              <a:t>In case of change of </a:t>
            </a:r>
            <a:r>
              <a:rPr lang="en-IN" dirty="0" smtClean="0"/>
              <a:t>residence </a:t>
            </a:r>
            <a:r>
              <a:rPr lang="en-IN" dirty="0"/>
              <a:t>EPIC issued earlier remains valid even at new </a:t>
            </a:r>
            <a:r>
              <a:rPr lang="en-IN" dirty="0" smtClean="0"/>
              <a:t>place/AC;</a:t>
            </a:r>
            <a:endParaRPr lang="en-IN" dirty="0"/>
          </a:p>
          <a:p>
            <a:pPr algn="just"/>
            <a:r>
              <a:rPr lang="en-IN" dirty="0"/>
              <a:t>BLOs collect electors’ photograph from:</a:t>
            </a:r>
          </a:p>
          <a:p>
            <a:pPr lvl="1" algn="just">
              <a:buFont typeface="Arial" panose="020B0604020202020204" pitchFamily="34" charset="0"/>
              <a:buChar char="•"/>
            </a:pPr>
            <a:r>
              <a:rPr lang="en-IN" dirty="0"/>
              <a:t>Onsite mode: Designated photography Location (DPL</a:t>
            </a:r>
            <a:r>
              <a:rPr lang="en-IN" dirty="0" smtClean="0"/>
              <a:t>),</a:t>
            </a:r>
            <a:endParaRPr lang="en-IN" dirty="0"/>
          </a:p>
          <a:p>
            <a:pPr lvl="1" algn="just">
              <a:buFont typeface="Arial" panose="020B0604020202020204" pitchFamily="34" charset="0"/>
              <a:buChar char="•"/>
            </a:pPr>
            <a:r>
              <a:rPr lang="en-IN" dirty="0"/>
              <a:t>Offsite Mode: Getting from Form </a:t>
            </a:r>
            <a:r>
              <a:rPr lang="en-IN" dirty="0" smtClean="0"/>
              <a:t>8,</a:t>
            </a:r>
            <a:endParaRPr lang="en-IN" dirty="0"/>
          </a:p>
          <a:p>
            <a:pPr lvl="1" algn="just">
              <a:buFont typeface="Arial" panose="020B0604020202020204" pitchFamily="34" charset="0"/>
              <a:buChar char="•"/>
            </a:pPr>
            <a:r>
              <a:rPr lang="en-IN" dirty="0"/>
              <a:t>Getting from Form </a:t>
            </a:r>
            <a:r>
              <a:rPr lang="en-IN" dirty="0" smtClean="0"/>
              <a:t>6,</a:t>
            </a:r>
            <a:endParaRPr lang="en-IN" dirty="0"/>
          </a:p>
          <a:p>
            <a:pPr lvl="1" algn="just">
              <a:buFont typeface="Arial" panose="020B0604020202020204" pitchFamily="34" charset="0"/>
              <a:buChar char="•"/>
            </a:pPr>
            <a:r>
              <a:rPr lang="en-IN" dirty="0"/>
              <a:t>House of electors with the help of camera </a:t>
            </a:r>
            <a:r>
              <a:rPr lang="en-IN" dirty="0" smtClean="0"/>
              <a:t>teams or </a:t>
            </a:r>
            <a:r>
              <a:rPr lang="en-IN" dirty="0"/>
              <a:t>even using mobile phone.</a:t>
            </a:r>
          </a:p>
          <a:p>
            <a:pPr algn="just"/>
            <a:r>
              <a:rPr lang="en-IN" dirty="0"/>
              <a:t>Collected photographs are digitized and entered in electoral roll </a:t>
            </a:r>
            <a:r>
              <a:rPr lang="en-IN" dirty="0" smtClean="0"/>
              <a:t>database;</a:t>
            </a:r>
            <a:endParaRPr lang="en-IN" dirty="0"/>
          </a:p>
          <a:p>
            <a:pPr algn="just"/>
            <a:r>
              <a:rPr lang="en-IN" dirty="0"/>
              <a:t>EPIC is prepared from electoral roll </a:t>
            </a:r>
            <a:r>
              <a:rPr lang="en-IN" dirty="0" smtClean="0"/>
              <a:t>database.</a:t>
            </a:r>
            <a:endParaRPr lang="en-IN" dirty="0"/>
          </a:p>
        </p:txBody>
      </p:sp>
      <p:grpSp>
        <p:nvGrpSpPr>
          <p:cNvPr id="4" name="Group 5"/>
          <p:cNvGrpSpPr>
            <a:grpSpLocks/>
          </p:cNvGrpSpPr>
          <p:nvPr/>
        </p:nvGrpSpPr>
        <p:grpSpPr bwMode="auto">
          <a:xfrm>
            <a:off x="9367838" y="623455"/>
            <a:ext cx="2214562" cy="5223163"/>
            <a:chOff x="4224" y="624"/>
            <a:chExt cx="1266" cy="3264"/>
          </a:xfrm>
        </p:grpSpPr>
        <p:grpSp>
          <p:nvGrpSpPr>
            <p:cNvPr id="5" name="Group 6"/>
            <p:cNvGrpSpPr>
              <a:grpSpLocks/>
            </p:cNvGrpSpPr>
            <p:nvPr/>
          </p:nvGrpSpPr>
          <p:grpSpPr bwMode="auto">
            <a:xfrm>
              <a:off x="4389" y="624"/>
              <a:ext cx="987" cy="1200"/>
              <a:chOff x="2325" y="1200"/>
              <a:chExt cx="987" cy="1200"/>
            </a:xfrm>
          </p:grpSpPr>
          <p:pic>
            <p:nvPicPr>
              <p:cNvPr id="8" name="Picture 7"/>
              <p:cNvPicPr>
                <a:picLocks noChangeAspect="1" noChangeArrowheads="1"/>
              </p:cNvPicPr>
              <p:nvPr/>
            </p:nvPicPr>
            <p:blipFill>
              <a:blip r:embed="rId2" cstate="print"/>
              <a:srcRect/>
              <a:stretch>
                <a:fillRect/>
              </a:stretch>
            </p:blipFill>
            <p:spPr bwMode="auto">
              <a:xfrm rot="-1189927">
                <a:off x="2592" y="1584"/>
                <a:ext cx="364" cy="387"/>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rot="-793145">
                <a:off x="2784" y="1200"/>
                <a:ext cx="336" cy="303"/>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a:stretch>
                <a:fillRect/>
              </a:stretch>
            </p:blipFill>
            <p:spPr bwMode="auto">
              <a:xfrm rot="1448091">
                <a:off x="2784" y="1968"/>
                <a:ext cx="324" cy="336"/>
              </a:xfrm>
              <a:prstGeom prst="rect">
                <a:avLst/>
              </a:prstGeom>
              <a:noFill/>
              <a:ln w="9525">
                <a:noFill/>
                <a:miter lim="800000"/>
                <a:headEnd/>
                <a:tailEnd/>
              </a:ln>
            </p:spPr>
          </p:pic>
          <p:pic>
            <p:nvPicPr>
              <p:cNvPr id="11" name="Picture 10"/>
              <p:cNvPicPr>
                <a:picLocks noChangeAspect="1" noChangeArrowheads="1"/>
              </p:cNvPicPr>
              <p:nvPr/>
            </p:nvPicPr>
            <p:blipFill>
              <a:blip r:embed="rId5" cstate="print"/>
              <a:srcRect/>
              <a:stretch>
                <a:fillRect/>
              </a:stretch>
            </p:blipFill>
            <p:spPr bwMode="auto">
              <a:xfrm rot="-996866">
                <a:off x="2352" y="2064"/>
                <a:ext cx="388" cy="336"/>
              </a:xfrm>
              <a:prstGeom prst="rect">
                <a:avLst/>
              </a:prstGeom>
              <a:noFill/>
              <a:ln w="9525">
                <a:noFill/>
                <a:miter lim="800000"/>
                <a:headEnd/>
                <a:tailEnd/>
              </a:ln>
            </p:spPr>
          </p:pic>
          <p:pic>
            <p:nvPicPr>
              <p:cNvPr id="12" name="Picture 11"/>
              <p:cNvPicPr>
                <a:picLocks noChangeAspect="1" noChangeArrowheads="1"/>
              </p:cNvPicPr>
              <p:nvPr/>
            </p:nvPicPr>
            <p:blipFill>
              <a:blip r:embed="rId6" cstate="print"/>
              <a:srcRect/>
              <a:stretch>
                <a:fillRect/>
              </a:stretch>
            </p:blipFill>
            <p:spPr bwMode="auto">
              <a:xfrm rot="1091019">
                <a:off x="2448" y="1392"/>
                <a:ext cx="270" cy="288"/>
              </a:xfrm>
              <a:prstGeom prst="rect">
                <a:avLst/>
              </a:prstGeom>
              <a:noFill/>
              <a:ln w="9525">
                <a:noFill/>
                <a:miter lim="800000"/>
                <a:headEnd/>
                <a:tailEnd/>
              </a:ln>
            </p:spPr>
          </p:pic>
          <p:pic>
            <p:nvPicPr>
              <p:cNvPr id="13" name="Picture 12"/>
              <p:cNvPicPr>
                <a:picLocks noChangeAspect="1" noChangeArrowheads="1"/>
              </p:cNvPicPr>
              <p:nvPr/>
            </p:nvPicPr>
            <p:blipFill>
              <a:blip r:embed="rId7" cstate="print"/>
              <a:srcRect/>
              <a:stretch>
                <a:fillRect/>
              </a:stretch>
            </p:blipFill>
            <p:spPr bwMode="auto">
              <a:xfrm rot="688172">
                <a:off x="2928" y="1536"/>
                <a:ext cx="384" cy="384"/>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rot="-594183">
                <a:off x="2325" y="1680"/>
                <a:ext cx="315" cy="336"/>
              </a:xfrm>
              <a:prstGeom prst="rect">
                <a:avLst/>
              </a:prstGeom>
              <a:noFill/>
              <a:ln w="9525">
                <a:noFill/>
                <a:miter lim="800000"/>
                <a:headEnd/>
                <a:tailEnd/>
              </a:ln>
            </p:spPr>
          </p:pic>
        </p:grpSp>
        <p:sp>
          <p:nvSpPr>
            <p:cNvPr id="6" name="AutoShape 14"/>
            <p:cNvSpPr>
              <a:spLocks noChangeArrowheads="1"/>
            </p:cNvSpPr>
            <p:nvPr/>
          </p:nvSpPr>
          <p:spPr bwMode="auto">
            <a:xfrm>
              <a:off x="4800" y="1872"/>
              <a:ext cx="96" cy="240"/>
            </a:xfrm>
            <a:prstGeom prst="downArrow">
              <a:avLst>
                <a:gd name="adj1" fmla="val 50000"/>
                <a:gd name="adj2" fmla="val 62500"/>
              </a:avLst>
            </a:prstGeom>
            <a:solidFill>
              <a:srgbClr val="A50021"/>
            </a:solidFill>
            <a:ln w="9525">
              <a:solidFill>
                <a:schemeClr val="tx1"/>
              </a:solidFill>
              <a:miter lim="800000"/>
              <a:headEnd/>
              <a:tailEnd/>
            </a:ln>
          </p:spPr>
          <p:txBody>
            <a:bodyPr vert="eaVert" wrap="none" lIns="100794" tIns="50397" rIns="100794" bIns="50397" anchor="ctr"/>
            <a:lstStyle/>
            <a:p>
              <a:pPr algn="ctr" defTabSz="503238"/>
              <a:endParaRPr lang="en-US" sz="2000">
                <a:solidFill>
                  <a:schemeClr val="tx1"/>
                </a:solidFill>
                <a:cs typeface="Arial" charset="0"/>
              </a:endParaRPr>
            </a:p>
          </p:txBody>
        </p:sp>
        <p:pic>
          <p:nvPicPr>
            <p:cNvPr id="7" name="Picture 15"/>
            <p:cNvPicPr>
              <a:picLocks noChangeAspect="1" noChangeArrowheads="1"/>
            </p:cNvPicPr>
            <p:nvPr/>
          </p:nvPicPr>
          <p:blipFill>
            <a:blip r:embed="rId9" cstate="print"/>
            <a:srcRect/>
            <a:stretch>
              <a:fillRect/>
            </a:stretch>
          </p:blipFill>
          <p:spPr bwMode="auto">
            <a:xfrm>
              <a:off x="4224" y="2208"/>
              <a:ext cx="1266" cy="1680"/>
            </a:xfrm>
            <a:prstGeom prst="rect">
              <a:avLst/>
            </a:prstGeom>
            <a:noFill/>
            <a:ln w="9525">
              <a:solidFill>
                <a:srgbClr val="A50021"/>
              </a:solidFill>
              <a:miter lim="800000"/>
              <a:headEnd/>
              <a:tailEnd/>
            </a:ln>
          </p:spPr>
        </p:pic>
      </p:grpSp>
    </p:spTree>
    <p:extLst>
      <p:ext uri="{BB962C8B-B14F-4D97-AF65-F5344CB8AC3E}">
        <p14:creationId xmlns:p14="http://schemas.microsoft.com/office/powerpoint/2010/main" val="16944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a:t>
            </a:r>
            <a:endParaRPr lang="en-IN" dirty="0"/>
          </a:p>
        </p:txBody>
      </p:sp>
      <p:sp>
        <p:nvSpPr>
          <p:cNvPr id="3" name="Content Placeholder 2"/>
          <p:cNvSpPr>
            <a:spLocks noGrp="1"/>
          </p:cNvSpPr>
          <p:nvPr>
            <p:ph idx="1"/>
          </p:nvPr>
        </p:nvSpPr>
        <p:spPr/>
        <p:txBody>
          <a:bodyPr>
            <a:normAutofit/>
          </a:bodyPr>
          <a:lstStyle/>
          <a:p>
            <a:pPr algn="just"/>
            <a:r>
              <a:rPr lang="en-IN" dirty="0"/>
              <a:t>BLOs also distribute EPICs to the electors as &amp;</a:t>
            </a:r>
            <a:r>
              <a:rPr lang="en-IN" dirty="0" smtClean="0"/>
              <a:t> </a:t>
            </a:r>
            <a:r>
              <a:rPr lang="en-IN" dirty="0"/>
              <a:t>when directed </a:t>
            </a:r>
            <a:r>
              <a:rPr lang="en-IN" dirty="0" smtClean="0"/>
              <a:t>by ERO;</a:t>
            </a:r>
            <a:endParaRPr lang="en-IN" dirty="0"/>
          </a:p>
          <a:p>
            <a:pPr algn="just"/>
            <a:r>
              <a:rPr lang="en-IN" dirty="0"/>
              <a:t>Undistributed EPIC should be handed over to EROs by  BLOs without </a:t>
            </a:r>
            <a:r>
              <a:rPr lang="en-IN" dirty="0" smtClean="0"/>
              <a:t>fail;</a:t>
            </a:r>
            <a:endParaRPr lang="en-IN" dirty="0"/>
          </a:p>
          <a:p>
            <a:pPr algn="just"/>
            <a:r>
              <a:rPr lang="en-IN" dirty="0"/>
              <a:t>BLOs should take certain actions to avoid errors in the  Photo Electoral Roll:</a:t>
            </a:r>
          </a:p>
          <a:p>
            <a:pPr lvl="1" algn="just">
              <a:buFont typeface="Arial" panose="020B0604020202020204" pitchFamily="34" charset="0"/>
              <a:buChar char="•"/>
            </a:pPr>
            <a:r>
              <a:rPr lang="en-IN" dirty="0"/>
              <a:t>Thoroughly check the checklist handed over by </a:t>
            </a:r>
            <a:r>
              <a:rPr lang="en-IN" dirty="0" smtClean="0"/>
              <a:t>ERO/AERO,</a:t>
            </a:r>
          </a:p>
          <a:p>
            <a:pPr lvl="1" algn="just">
              <a:buFont typeface="Arial" panose="020B0604020202020204" pitchFamily="34" charset="0"/>
              <a:buChar char="•"/>
            </a:pPr>
            <a:r>
              <a:rPr lang="en-IN" dirty="0" smtClean="0"/>
              <a:t>Verify</a:t>
            </a:r>
            <a:r>
              <a:rPr lang="en-IN" dirty="0"/>
              <a:t>/ compare the copy with the </a:t>
            </a:r>
            <a:r>
              <a:rPr lang="en-IN" dirty="0" smtClean="0"/>
              <a:t>manuscripts/photographs,</a:t>
            </a:r>
          </a:p>
          <a:p>
            <a:pPr lvl="1" algn="just">
              <a:buFont typeface="Arial" panose="020B0604020202020204" pitchFamily="34" charset="0"/>
              <a:buChar char="•"/>
            </a:pPr>
            <a:r>
              <a:rPr lang="en-IN" dirty="0" smtClean="0"/>
              <a:t>Sign </a:t>
            </a:r>
            <a:r>
              <a:rPr lang="en-IN" dirty="0"/>
              <a:t>every verified </a:t>
            </a:r>
            <a:r>
              <a:rPr lang="en-IN" dirty="0" smtClean="0"/>
              <a:t>page,</a:t>
            </a:r>
          </a:p>
          <a:p>
            <a:pPr lvl="1" algn="just">
              <a:buFont typeface="Arial" panose="020B0604020202020204" pitchFamily="34" charset="0"/>
              <a:buChar char="•"/>
            </a:pPr>
            <a:r>
              <a:rPr lang="en-IN" dirty="0" smtClean="0"/>
              <a:t>Verify </a:t>
            </a:r>
            <a:r>
              <a:rPr lang="en-IN" dirty="0"/>
              <a:t>the EPIC number on roll with that on the </a:t>
            </a:r>
            <a:r>
              <a:rPr lang="en-IN" dirty="0" smtClean="0"/>
              <a:t>card,</a:t>
            </a:r>
          </a:p>
          <a:p>
            <a:pPr lvl="1" algn="just">
              <a:buFont typeface="Arial" panose="020B0604020202020204" pitchFamily="34" charset="0"/>
              <a:buChar char="•"/>
            </a:pPr>
            <a:r>
              <a:rPr lang="en-IN" dirty="0" smtClean="0"/>
              <a:t>Oversee </a:t>
            </a:r>
            <a:r>
              <a:rPr lang="en-IN" dirty="0"/>
              <a:t>preparation of Mother roll and Supplements from the corrected database for his/her </a:t>
            </a:r>
            <a:r>
              <a:rPr lang="en-IN" dirty="0" smtClean="0"/>
              <a:t>Part,</a:t>
            </a:r>
          </a:p>
          <a:p>
            <a:pPr lvl="1" algn="just">
              <a:buFont typeface="Arial" panose="020B0604020202020204" pitchFamily="34" charset="0"/>
              <a:buChar char="•"/>
            </a:pPr>
            <a:r>
              <a:rPr lang="en-IN" dirty="0" smtClean="0"/>
              <a:t>Attach </a:t>
            </a:r>
            <a:r>
              <a:rPr lang="en-IN" dirty="0"/>
              <a:t>verification certificate at end of the electoral </a:t>
            </a:r>
            <a:r>
              <a:rPr lang="en-IN" dirty="0" smtClean="0"/>
              <a:t>roll.</a:t>
            </a:r>
            <a:endParaRPr lang="en-IN" dirty="0"/>
          </a:p>
          <a:p>
            <a:endParaRPr lang="en-IN" dirty="0"/>
          </a:p>
          <a:p>
            <a:endParaRPr lang="en-IN" dirty="0"/>
          </a:p>
        </p:txBody>
      </p:sp>
    </p:spTree>
    <p:extLst>
      <p:ext uri="{BB962C8B-B14F-4D97-AF65-F5344CB8AC3E}">
        <p14:creationId xmlns:p14="http://schemas.microsoft.com/office/powerpoint/2010/main" val="29422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RECAPITULATE </a:t>
            </a:r>
            <a:endParaRPr lang="en-IN" dirty="0"/>
          </a:p>
        </p:txBody>
      </p:sp>
      <p:sp>
        <p:nvSpPr>
          <p:cNvPr id="3" name="Content Placeholder 2"/>
          <p:cNvSpPr>
            <a:spLocks noGrp="1"/>
          </p:cNvSpPr>
          <p:nvPr>
            <p:ph idx="1"/>
          </p:nvPr>
        </p:nvSpPr>
        <p:spPr>
          <a:xfrm>
            <a:off x="609600" y="1724296"/>
            <a:ext cx="10972800" cy="4600303"/>
          </a:xfrm>
        </p:spPr>
        <p:txBody>
          <a:bodyPr/>
          <a:lstStyle/>
          <a:p>
            <a:pPr algn="just"/>
            <a:r>
              <a:rPr lang="en-IN" b="1" dirty="0"/>
              <a:t>E-Roll;</a:t>
            </a:r>
          </a:p>
          <a:p>
            <a:pPr algn="just"/>
            <a:r>
              <a:rPr lang="en-IN" b="1" dirty="0"/>
              <a:t>Importance of the accuracy &amp; quality of E-Roll along with the importance of the revisions;</a:t>
            </a:r>
          </a:p>
          <a:p>
            <a:pPr algn="just"/>
            <a:r>
              <a:rPr lang="en-IN" b="1" dirty="0"/>
              <a:t>BLOs;</a:t>
            </a:r>
          </a:p>
          <a:p>
            <a:pPr algn="just"/>
            <a:r>
              <a:rPr lang="en-IN" b="1" dirty="0"/>
              <a:t>Importance of the role of BLOs, Case Studies;</a:t>
            </a:r>
          </a:p>
          <a:p>
            <a:pPr algn="just"/>
            <a:r>
              <a:rPr lang="en-IN" b="1" dirty="0"/>
              <a:t>Map-making;  </a:t>
            </a:r>
          </a:p>
          <a:p>
            <a:pPr algn="just"/>
            <a:r>
              <a:rPr lang="en-IN" b="1" dirty="0"/>
              <a:t>Error software and identification (list of errors) along with BLO working copy; </a:t>
            </a:r>
          </a:p>
          <a:p>
            <a:pPr algn="just"/>
            <a:r>
              <a:rPr lang="en-IN" b="1" dirty="0"/>
              <a:t>EPIC </a:t>
            </a:r>
          </a:p>
        </p:txBody>
      </p:sp>
    </p:spTree>
    <p:extLst>
      <p:ext uri="{BB962C8B-B14F-4D97-AF65-F5344CB8AC3E}">
        <p14:creationId xmlns:p14="http://schemas.microsoft.com/office/powerpoint/2010/main" val="237545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3" y="1464270"/>
            <a:ext cx="3879272" cy="3962400"/>
          </a:xfrm>
        </p:spPr>
        <p:txBody>
          <a:bodyPr/>
          <a:lstStyle/>
          <a:p>
            <a:r>
              <a:rPr lang="en-IN" sz="2400" i="1" dirty="0" smtClean="0"/>
              <a:t>Ask </a:t>
            </a:r>
            <a:r>
              <a:rPr lang="en-IN" sz="2400" i="1" dirty="0"/>
              <a:t>about </a:t>
            </a:r>
            <a:r>
              <a:rPr lang="en-IN" sz="2400" i="1" dirty="0" smtClean="0"/>
              <a:t>human needs. Then by displaying </a:t>
            </a:r>
            <a:r>
              <a:rPr lang="en-IN" sz="2400" i="1" dirty="0"/>
              <a:t>Maslow’s </a:t>
            </a:r>
            <a:r>
              <a:rPr lang="en-IN" sz="2400" i="1" dirty="0" smtClean="0"/>
              <a:t>pyramid, discuss </a:t>
            </a:r>
            <a:r>
              <a:rPr lang="en-IN" sz="2400" i="1" dirty="0"/>
              <a:t>and explain how the BLOs can achieve </a:t>
            </a:r>
            <a:r>
              <a:rPr lang="en-IN" sz="2400" i="1" dirty="0" smtClean="0"/>
              <a:t>greater self-fulfilment </a:t>
            </a:r>
            <a:r>
              <a:rPr lang="en-IN" sz="2400" i="1" dirty="0"/>
              <a:t>by working for </a:t>
            </a:r>
            <a:r>
              <a:rPr lang="en-IN" sz="2400" i="1" dirty="0" smtClean="0"/>
              <a:t>the higher </a:t>
            </a:r>
            <a:r>
              <a:rPr lang="en-IN" sz="2400" i="1" dirty="0"/>
              <a:t>social </a:t>
            </a:r>
            <a:r>
              <a:rPr lang="en-IN" sz="2400" i="1" dirty="0" smtClean="0"/>
              <a:t>and national cause of ensuring </a:t>
            </a:r>
            <a:r>
              <a:rPr lang="en-IN" sz="2400" i="1" dirty="0"/>
              <a:t>free and fair </a:t>
            </a:r>
            <a:r>
              <a:rPr lang="en-IN" sz="2400" i="1" dirty="0" smtClean="0"/>
              <a:t>elections through proper maintenance of electoral rolls. </a:t>
            </a:r>
            <a:endParaRPr lang="en-IN" sz="2400" i="1" dirty="0"/>
          </a:p>
        </p:txBody>
      </p:sp>
      <p:pic>
        <p:nvPicPr>
          <p:cNvPr id="5" name="Content Placeholder 4" descr="C:\Users\ECI\Documents\Desktop files\blo &amp; ero\BLO Module 8Aug2014\Maslow-Pyramid-Bev-Article-Jan1.jpg"/>
          <p:cNvPicPr>
            <a:picLocks noGrp="1" noChangeAspect="1" noChangeArrowheads="1"/>
          </p:cNvPicPr>
          <p:nvPr>
            <p:ph idx="1"/>
          </p:nvPr>
        </p:nvPicPr>
        <p:blipFill>
          <a:blip r:embed="rId2" cstate="print"/>
          <a:srcRect/>
          <a:stretch>
            <a:fillRect/>
          </a:stretch>
        </p:blipFill>
        <p:spPr bwMode="auto">
          <a:xfrm>
            <a:off x="5543550" y="1182687"/>
            <a:ext cx="5761759" cy="5093422"/>
          </a:xfrm>
          <a:prstGeom prst="rect">
            <a:avLst/>
          </a:prstGeom>
          <a:noFill/>
        </p:spPr>
      </p:pic>
      <p:sp>
        <p:nvSpPr>
          <p:cNvPr id="6" name="Rectangle 5"/>
          <p:cNvSpPr/>
          <p:nvPr/>
        </p:nvSpPr>
        <p:spPr>
          <a:xfrm>
            <a:off x="181276" y="103047"/>
            <a:ext cx="12010724" cy="830997"/>
          </a:xfrm>
          <a:prstGeom prst="rect">
            <a:avLst/>
          </a:prstGeom>
        </p:spPr>
        <p:txBody>
          <a:bodyPr wrap="none">
            <a:spAutoFit/>
          </a:bodyPr>
          <a:lstStyle/>
          <a:p>
            <a:r>
              <a:rPr lang="en-US" sz="4800" b="1" dirty="0"/>
              <a:t>WHY SHOULD WE WORK FOR DEMOCRACY? </a:t>
            </a:r>
            <a:endParaRPr lang="en-IN" sz="4800" dirty="0"/>
          </a:p>
        </p:txBody>
      </p:sp>
    </p:spTree>
    <p:extLst>
      <p:ext uri="{BB962C8B-B14F-4D97-AF65-F5344CB8AC3E}">
        <p14:creationId xmlns:p14="http://schemas.microsoft.com/office/powerpoint/2010/main" val="26092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6282" y="2643153"/>
            <a:ext cx="6217920" cy="2045643"/>
          </a:xfrm>
          <a:prstGeom prst="rect">
            <a:avLst/>
          </a:prstGeom>
        </p:spPr>
        <p:txBody>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IN" sz="6000" b="1" dirty="0" smtClean="0"/>
              <a:t>SECOND SESSION</a:t>
            </a:r>
            <a:endParaRPr lang="en-IN" sz="6000" b="1" dirty="0"/>
          </a:p>
        </p:txBody>
      </p:sp>
    </p:spTree>
    <p:extLst>
      <p:ext uri="{BB962C8B-B14F-4D97-AF65-F5344CB8AC3E}">
        <p14:creationId xmlns:p14="http://schemas.microsoft.com/office/powerpoint/2010/main" val="209585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697913"/>
            <a:ext cx="10802982" cy="3293209"/>
          </a:xfrm>
          <a:prstGeom prst="rect">
            <a:avLst/>
          </a:prstGeom>
        </p:spPr>
        <p:txBody>
          <a:bodyPr wrap="square">
            <a:spAutoFit/>
          </a:bodyPr>
          <a:lstStyle/>
          <a:p>
            <a:pPr algn="ctr"/>
            <a:r>
              <a:rPr lang="en-IN" sz="4400" dirty="0"/>
              <a:t>“The democracy process provides for political and social change without violence</a:t>
            </a:r>
            <a:r>
              <a:rPr lang="en-IN" sz="4400" dirty="0" smtClean="0"/>
              <a:t>.”</a:t>
            </a:r>
          </a:p>
          <a:p>
            <a:pPr algn="ctr"/>
            <a:endParaRPr lang="en-IN" sz="3200" dirty="0"/>
          </a:p>
          <a:p>
            <a:pPr algn="ctr"/>
            <a:r>
              <a:rPr lang="en-IN" sz="4400" dirty="0"/>
              <a:t>- Aung San Suu Kyi</a:t>
            </a:r>
          </a:p>
        </p:txBody>
      </p:sp>
    </p:spTree>
    <p:extLst>
      <p:ext uri="{BB962C8B-B14F-4D97-AF65-F5344CB8AC3E}">
        <p14:creationId xmlns:p14="http://schemas.microsoft.com/office/powerpoint/2010/main" val="206172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4906"/>
            <a:ext cx="10972800" cy="965200"/>
          </a:xfrm>
        </p:spPr>
        <p:txBody>
          <a:bodyPr/>
          <a:lstStyle/>
          <a:p>
            <a:r>
              <a:rPr lang="en-ZW" sz="4400" b="1" dirty="0" smtClean="0"/>
              <a:t>REVISION OF ELECTORAL ROLLS - ISSUES </a:t>
            </a:r>
            <a:endParaRPr lang="en-IN" sz="4400" dirty="0"/>
          </a:p>
        </p:txBody>
      </p:sp>
      <p:sp>
        <p:nvSpPr>
          <p:cNvPr id="3" name="Content Placeholder 2"/>
          <p:cNvSpPr>
            <a:spLocks noGrp="1"/>
          </p:cNvSpPr>
          <p:nvPr>
            <p:ph idx="1"/>
          </p:nvPr>
        </p:nvSpPr>
        <p:spPr>
          <a:xfrm>
            <a:off x="609600" y="2024743"/>
            <a:ext cx="10972800" cy="4299856"/>
          </a:xfrm>
        </p:spPr>
        <p:txBody>
          <a:bodyPr/>
          <a:lstStyle/>
          <a:p>
            <a:pPr marL="514350" indent="-514350">
              <a:buAutoNum type="arabicPeriod"/>
            </a:pPr>
            <a:r>
              <a:rPr lang="en-US" dirty="0"/>
              <a:t>Types of Electoral Roll Revision</a:t>
            </a:r>
          </a:p>
          <a:p>
            <a:pPr marL="514350" indent="-514350">
              <a:buAutoNum type="arabicPeriod"/>
            </a:pPr>
            <a:r>
              <a:rPr lang="en-US" dirty="0"/>
              <a:t>Claims &amp; Objections  Forms</a:t>
            </a:r>
          </a:p>
          <a:p>
            <a:pPr marL="514350" indent="-514350">
              <a:buAutoNum type="arabicPeriod"/>
            </a:pPr>
            <a:r>
              <a:rPr lang="en-US" dirty="0"/>
              <a:t>Receipt of Forms</a:t>
            </a:r>
          </a:p>
          <a:p>
            <a:pPr marL="514350" indent="-514350">
              <a:buAutoNum type="arabicPeriod"/>
            </a:pPr>
            <a:r>
              <a:rPr lang="en-US" dirty="0"/>
              <a:t>Verification of entries </a:t>
            </a:r>
          </a:p>
          <a:p>
            <a:pPr marL="514350" indent="-514350">
              <a:buAutoNum type="arabicPeriod"/>
            </a:pPr>
            <a:r>
              <a:rPr lang="en-US" dirty="0"/>
              <a:t>Verified forms to ERO for Disposal of Claims &amp; Objections</a:t>
            </a:r>
          </a:p>
          <a:p>
            <a:endParaRPr lang="en-IN" dirty="0"/>
          </a:p>
        </p:txBody>
      </p:sp>
    </p:spTree>
    <p:extLst>
      <p:ext uri="{BB962C8B-B14F-4D97-AF65-F5344CB8AC3E}">
        <p14:creationId xmlns:p14="http://schemas.microsoft.com/office/powerpoint/2010/main" val="33564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REVISION</a:t>
            </a:r>
            <a:endParaRPr lang="en-IN"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2129246" y="1473200"/>
            <a:ext cx="7903028" cy="4851400"/>
          </a:xfrm>
          <a:prstGeom prst="rect">
            <a:avLst/>
          </a:prstGeom>
          <a:noFill/>
          <a:ln w="9525">
            <a:noFill/>
            <a:miter lim="800000"/>
            <a:headEnd/>
            <a:tailEnd/>
          </a:ln>
        </p:spPr>
      </p:pic>
    </p:spTree>
    <p:extLst>
      <p:ext uri="{BB962C8B-B14F-4D97-AF65-F5344CB8AC3E}">
        <p14:creationId xmlns:p14="http://schemas.microsoft.com/office/powerpoint/2010/main" val="41492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202837"/>
            <a:ext cx="11399520" cy="965200"/>
          </a:xfrm>
        </p:spPr>
        <p:txBody>
          <a:bodyPr/>
          <a:lstStyle/>
          <a:p>
            <a:r>
              <a:rPr lang="en-US" sz="4400" b="1" dirty="0" smtClean="0"/>
              <a:t>CONTINUOUS UPDATING OF ELECTORAL ROLL</a:t>
            </a:r>
            <a:endParaRPr lang="en-IN" sz="4400" dirty="0"/>
          </a:p>
        </p:txBody>
      </p:sp>
      <p:sp>
        <p:nvSpPr>
          <p:cNvPr id="3" name="Content Placeholder 2"/>
          <p:cNvSpPr>
            <a:spLocks noGrp="1"/>
          </p:cNvSpPr>
          <p:nvPr>
            <p:ph idx="1"/>
          </p:nvPr>
        </p:nvSpPr>
        <p:spPr/>
        <p:txBody>
          <a:bodyPr/>
          <a:lstStyle/>
          <a:p>
            <a:pPr marL="339725" indent="-339725" algn="just">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Continuous </a:t>
            </a:r>
            <a:r>
              <a:rPr lang="en-US" dirty="0"/>
              <a:t>updating is</a:t>
            </a:r>
          </a:p>
          <a:p>
            <a:pPr marL="685800" lvl="1" algn="just">
              <a:spcBef>
                <a:spcPts val="400"/>
              </a:spcBef>
              <a:buFont typeface="Calibri"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operative from final publication to the next draft </a:t>
            </a:r>
            <a:r>
              <a:rPr lang="en-US" dirty="0" smtClean="0"/>
              <a:t>publication,</a:t>
            </a:r>
            <a:endParaRPr lang="en-US" dirty="0"/>
          </a:p>
          <a:p>
            <a:pPr marL="685800" lvl="1" algn="just">
              <a:spcBef>
                <a:spcPts val="400"/>
              </a:spcBef>
              <a:buFont typeface="Calibri"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not operative during the revision of the electoral </a:t>
            </a:r>
            <a:r>
              <a:rPr lang="en-US" dirty="0" smtClean="0"/>
              <a:t>roll,</a:t>
            </a:r>
            <a:endParaRPr lang="en-US" dirty="0"/>
          </a:p>
          <a:p>
            <a:pPr marL="685800" lvl="1" algn="just">
              <a:spcBef>
                <a:spcPts val="400"/>
              </a:spcBef>
              <a:buFont typeface="Calibri"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not operative from the last day  of nominations to the end of election </a:t>
            </a:r>
            <a:r>
              <a:rPr lang="en-US" dirty="0" smtClean="0"/>
              <a:t>process.</a:t>
            </a:r>
            <a:endParaRPr lang="en-US" dirty="0"/>
          </a:p>
          <a:p>
            <a:pPr marL="339725" indent="-339725" algn="just">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a:p>
          <a:p>
            <a:pPr marL="339725" indent="-339725" algn="just">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List </a:t>
            </a:r>
            <a:r>
              <a:rPr lang="en-US" dirty="0"/>
              <a:t>of entries for updating</a:t>
            </a:r>
          </a:p>
          <a:p>
            <a:pPr marL="685800" lvl="1" algn="just">
              <a:spcBef>
                <a:spcPts val="450"/>
              </a:spcBef>
              <a:buSz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 should be put on the notice board every </a:t>
            </a:r>
            <a:r>
              <a:rPr lang="en-US" dirty="0" smtClean="0"/>
              <a:t>month &amp; </a:t>
            </a:r>
            <a:r>
              <a:rPr lang="en-US" dirty="0"/>
              <a:t>this requires BLOs to give updated data every month to </a:t>
            </a:r>
            <a:r>
              <a:rPr lang="en-US" dirty="0" smtClean="0"/>
              <a:t>EROs</a:t>
            </a:r>
            <a:r>
              <a:rPr lang="en-US" dirty="0"/>
              <a:t>,</a:t>
            </a:r>
          </a:p>
          <a:p>
            <a:pPr marL="685800" lvl="1" algn="just">
              <a:spcBef>
                <a:spcPts val="450"/>
              </a:spcBef>
              <a:buSz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 should be disposed and prepared in the manuscript in duplicate by latest 25</a:t>
            </a:r>
            <a:r>
              <a:rPr lang="en-US" baseline="30000" dirty="0"/>
              <a:t>th</a:t>
            </a:r>
            <a:r>
              <a:rPr lang="en-US" dirty="0"/>
              <a:t> of next </a:t>
            </a:r>
            <a:r>
              <a:rPr lang="en-US" dirty="0" smtClean="0"/>
              <a:t>month. </a:t>
            </a:r>
            <a:endParaRPr lang="en-US" dirty="0"/>
          </a:p>
          <a:p>
            <a:pPr marL="339725" indent="-339725" algn="just">
              <a:spcBef>
                <a:spcPts val="450"/>
              </a:spcBef>
              <a:buSz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a:p>
          <a:p>
            <a:pPr marL="339725" indent="-339725" algn="just">
              <a:spcBef>
                <a:spcPts val="450"/>
              </a:spcBef>
              <a:buFont typeface="Calibri"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EROs </a:t>
            </a:r>
            <a:r>
              <a:rPr lang="en-US" dirty="0"/>
              <a:t>maintain </a:t>
            </a:r>
            <a:r>
              <a:rPr lang="en-US" dirty="0" smtClean="0"/>
              <a:t>the </a:t>
            </a:r>
            <a:r>
              <a:rPr lang="en-US" dirty="0"/>
              <a:t>four </a:t>
            </a:r>
            <a:r>
              <a:rPr lang="en-US" dirty="0" smtClean="0"/>
              <a:t>separate </a:t>
            </a:r>
            <a:r>
              <a:rPr lang="en-US" dirty="0"/>
              <a:t>registers for forms 6,7,8, &amp;</a:t>
            </a:r>
            <a:r>
              <a:rPr lang="en-US" dirty="0" smtClean="0"/>
              <a:t> </a:t>
            </a:r>
            <a:r>
              <a:rPr lang="en-US" dirty="0"/>
              <a:t>8A.</a:t>
            </a:r>
          </a:p>
          <a:p>
            <a:endParaRPr lang="en-IN" dirty="0"/>
          </a:p>
        </p:txBody>
      </p:sp>
    </p:spTree>
    <p:extLst>
      <p:ext uri="{BB962C8B-B14F-4D97-AF65-F5344CB8AC3E}">
        <p14:creationId xmlns:p14="http://schemas.microsoft.com/office/powerpoint/2010/main" val="160900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2212848"/>
            <a:ext cx="7759337" cy="2986170"/>
          </a:xfrm>
        </p:spPr>
        <p:txBody>
          <a:bodyPr/>
          <a:lstStyle/>
          <a:p>
            <a:r>
              <a:rPr lang="en-US" b="1" dirty="0" smtClean="0"/>
              <a:t>INCLUSION OF NAMES IN THE ELECTORAL ROLL</a:t>
            </a:r>
            <a:br>
              <a:rPr lang="en-US" b="1" dirty="0" smtClean="0"/>
            </a:br>
            <a:r>
              <a:rPr lang="en-US" b="1" dirty="0" smtClean="0"/>
              <a:t/>
            </a:r>
            <a:br>
              <a:rPr lang="en-US" b="1" dirty="0" smtClean="0"/>
            </a:br>
            <a:r>
              <a:rPr lang="en-US" b="1" dirty="0" smtClean="0"/>
              <a:t>FORM 6</a:t>
            </a:r>
            <a:endParaRPr lang="en-IN" dirty="0"/>
          </a:p>
        </p:txBody>
      </p:sp>
    </p:spTree>
    <p:extLst>
      <p:ext uri="{BB962C8B-B14F-4D97-AF65-F5344CB8AC3E}">
        <p14:creationId xmlns:p14="http://schemas.microsoft.com/office/powerpoint/2010/main" val="172615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9" y="2390503"/>
            <a:ext cx="3657600" cy="1828800"/>
          </a:xfrm>
        </p:spPr>
        <p:txBody>
          <a:bodyPr/>
          <a:lstStyle/>
          <a:p>
            <a:r>
              <a:rPr lang="en-US" sz="5400" dirty="0"/>
              <a:t>AGE PROOF</a:t>
            </a:r>
            <a:r>
              <a:rPr lang="en-IN" sz="2400" dirty="0"/>
              <a:t/>
            </a:r>
            <a:br>
              <a:rPr lang="en-IN" sz="2400" dirty="0"/>
            </a:br>
            <a:endParaRPr lang="en-IN" dirty="0"/>
          </a:p>
        </p:txBody>
      </p:sp>
      <p:pic>
        <p:nvPicPr>
          <p:cNvPr id="5" name="Content Placeholder 4" descr="Form6_Age.png"/>
          <p:cNvPicPr>
            <a:picLocks noGrp="1" noChangeAspect="1"/>
          </p:cNvPicPr>
          <p:nvPr>
            <p:ph idx="1"/>
          </p:nvPr>
        </p:nvPicPr>
        <p:blipFill rotWithShape="1">
          <a:blip r:embed="rId2" cstate="print"/>
          <a:srcRect l="4321" t="2448" r="27778" b="20410"/>
          <a:stretch/>
        </p:blipFill>
        <p:spPr>
          <a:xfrm>
            <a:off x="4885509" y="0"/>
            <a:ext cx="7306491" cy="6857999"/>
          </a:xfrm>
          <a:prstGeom prst="rect">
            <a:avLst/>
          </a:prstGeom>
        </p:spPr>
      </p:pic>
    </p:spTree>
    <p:extLst>
      <p:ext uri="{BB962C8B-B14F-4D97-AF65-F5344CB8AC3E}">
        <p14:creationId xmlns:p14="http://schemas.microsoft.com/office/powerpoint/2010/main" val="207959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28963"/>
            <a:ext cx="11308080" cy="965200"/>
          </a:xfrm>
        </p:spPr>
        <p:txBody>
          <a:bodyPr/>
          <a:lstStyle/>
          <a:p>
            <a:r>
              <a:rPr lang="en-US" b="1" dirty="0" smtClean="0"/>
              <a:t>IMPORTANT DOCUMENTS FOR AGE PROOF</a:t>
            </a:r>
            <a:endParaRPr lang="en-IN" dirty="0"/>
          </a:p>
        </p:txBody>
      </p:sp>
      <p:sp>
        <p:nvSpPr>
          <p:cNvPr id="3" name="Content Placeholder 2"/>
          <p:cNvSpPr>
            <a:spLocks noGrp="1"/>
          </p:cNvSpPr>
          <p:nvPr>
            <p:ph idx="1"/>
          </p:nvPr>
        </p:nvSpPr>
        <p:spPr>
          <a:xfrm>
            <a:off x="609600" y="1473200"/>
            <a:ext cx="10972800" cy="5084354"/>
          </a:xfrm>
        </p:spPr>
        <p:txBody>
          <a:bodyPr>
            <a:normAutofit fontScale="77500" lnSpcReduction="20000"/>
          </a:bodyPr>
          <a:lstStyle/>
          <a:p>
            <a:pPr marL="276225" indent="-274638" algn="just">
              <a:lnSpc>
                <a:spcPct val="120000"/>
              </a:lnSpc>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b="1" dirty="0" smtClean="0">
                <a:solidFill>
                  <a:srgbClr val="CCFF33"/>
                </a:solidFill>
              </a:rPr>
              <a:t>Required only for the applicant between 18 and 21 years</a:t>
            </a:r>
            <a:r>
              <a:rPr lang="en-US" sz="2800" b="1" dirty="0" smtClean="0"/>
              <a:t>.  </a:t>
            </a:r>
            <a:r>
              <a:rPr lang="en-US" sz="2800" dirty="0" smtClean="0"/>
              <a:t>In case where applicant is more than 21 years and physically appears to be so, no documentary proof should be insisted on.  </a:t>
            </a:r>
          </a:p>
          <a:p>
            <a:pPr marL="276225" indent="-274638" algn="just">
              <a:lnSpc>
                <a:spcPct val="120000"/>
              </a:lnSpc>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t>Either of the documents  can be given - </a:t>
            </a:r>
          </a:p>
          <a:p>
            <a:pPr marL="534988" lvl="2" indent="-258763" algn="just">
              <a:lnSpc>
                <a:spcPct val="120000"/>
              </a:lnSpc>
              <a:buClrTx/>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t>Birth certificate issued by Municipal Authority/Registrar of Births  &amp; Deaths or Baptism certificate; or</a:t>
            </a:r>
          </a:p>
          <a:p>
            <a:pPr marL="534988" lvl="2" indent="-258763" algn="just">
              <a:lnSpc>
                <a:spcPct val="120000"/>
              </a:lnSpc>
              <a:buClrTx/>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t>Birth certificate from the school (Govt./Recognized) last attended by the applicant or any other recognized educational institution; or </a:t>
            </a:r>
          </a:p>
          <a:p>
            <a:pPr marL="534988" lvl="2" indent="-258763" algn="just">
              <a:lnSpc>
                <a:spcPct val="120000"/>
              </a:lnSpc>
              <a:buClrTx/>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t>If a person in class 10 or more pass, he should give a copy of the mark sheet of class X, if it contains date of birth as a proof of date of birth; or</a:t>
            </a:r>
          </a:p>
          <a:p>
            <a:pPr marL="534988" lvl="2" indent="-258763" algn="just">
              <a:lnSpc>
                <a:spcPct val="120000"/>
              </a:lnSpc>
              <a:buClrTx/>
              <a:buSzTx/>
              <a:buFontTx/>
              <a:buChar char="-"/>
              <a:tabLst>
                <a:tab pos="9483725" algn="l"/>
              </a:tabLst>
            </a:pPr>
            <a:r>
              <a:rPr lang="en-US" sz="2800" dirty="0" smtClean="0"/>
              <a:t>Mark sheet of class 8 if it contains date of birth; or - Indian Passport; or</a:t>
            </a:r>
          </a:p>
          <a:p>
            <a:pPr marL="534988" lvl="2" indent="-258763" algn="just">
              <a:lnSpc>
                <a:spcPct val="120000"/>
              </a:lnSpc>
              <a:buClrTx/>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t>PAN card; or - Driving License; or - </a:t>
            </a:r>
            <a:r>
              <a:rPr lang="en-US" sz="2800" dirty="0" err="1" smtClean="0"/>
              <a:t>Aadhar</a:t>
            </a:r>
            <a:r>
              <a:rPr lang="en-US" sz="2800" dirty="0" smtClean="0"/>
              <a:t> letter issued by UIDAI. </a:t>
            </a:r>
          </a:p>
          <a:p>
            <a:endParaRPr lang="en-IN" dirty="0"/>
          </a:p>
        </p:txBody>
      </p:sp>
    </p:spTree>
    <p:extLst>
      <p:ext uri="{BB962C8B-B14F-4D97-AF65-F5344CB8AC3E}">
        <p14:creationId xmlns:p14="http://schemas.microsoft.com/office/powerpoint/2010/main" val="1009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215900"/>
            <a:ext cx="11717382" cy="965200"/>
          </a:xfrm>
        </p:spPr>
        <p:txBody>
          <a:bodyPr/>
          <a:lstStyle/>
          <a:p>
            <a:r>
              <a:rPr lang="en-US" b="1" dirty="0" smtClean="0"/>
              <a:t>IMPORTANT DOCUMENTS FOR AGE PROOF</a:t>
            </a:r>
            <a:endParaRPr lang="en-IN" dirty="0"/>
          </a:p>
        </p:txBody>
      </p:sp>
      <p:sp>
        <p:nvSpPr>
          <p:cNvPr id="3" name="Content Placeholder 2"/>
          <p:cNvSpPr>
            <a:spLocks noGrp="1"/>
          </p:cNvSpPr>
          <p:nvPr>
            <p:ph idx="1"/>
          </p:nvPr>
        </p:nvSpPr>
        <p:spPr>
          <a:xfrm>
            <a:off x="609600" y="1959429"/>
            <a:ext cx="10972800" cy="4365170"/>
          </a:xfrm>
        </p:spPr>
        <p:txBody>
          <a:bodyPr/>
          <a:lstStyle/>
          <a:p>
            <a:pPr marL="276225" indent="-274638" algn="just">
              <a:lnSpc>
                <a:spcPct val="120000"/>
              </a:lnSpc>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t>In case none of the above document is available a declaration made by either of the parents (by Guru in case of a transsexual category). In such case applicant will have to be present himself before </a:t>
            </a:r>
            <a:r>
              <a:rPr lang="en-US" sz="2400" dirty="0" smtClean="0"/>
              <a:t>BLO/AERO/ERO</a:t>
            </a:r>
            <a:r>
              <a:rPr lang="en-US" sz="2400" dirty="0"/>
              <a:t>. </a:t>
            </a:r>
            <a:endParaRPr lang="en-US" sz="2400" dirty="0" smtClean="0"/>
          </a:p>
          <a:p>
            <a:pPr marL="1587" indent="0" algn="just">
              <a:lnSpc>
                <a:spcPct val="120000"/>
              </a:lnSpc>
              <a:buNone/>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700" dirty="0"/>
          </a:p>
          <a:p>
            <a:pPr marL="276225" indent="-274638" algn="just">
              <a:lnSpc>
                <a:spcPct val="120000"/>
              </a:lnSpc>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dirty="0"/>
              <a:t>Further,  if none of the above document available and neither of the parents is alive, an age certificate given by </a:t>
            </a:r>
            <a:r>
              <a:rPr lang="en-US" sz="2400" i="1" dirty="0" err="1"/>
              <a:t>Sarpanch</a:t>
            </a:r>
            <a:r>
              <a:rPr lang="en-US" sz="2400" dirty="0"/>
              <a:t> of concerned </a:t>
            </a:r>
            <a:r>
              <a:rPr lang="en-US" sz="2400" i="1" dirty="0"/>
              <a:t>Gram Panchayat</a:t>
            </a:r>
            <a:r>
              <a:rPr lang="en-US" sz="2400" dirty="0"/>
              <a:t>/by a member of concerned municipal </a:t>
            </a:r>
            <a:r>
              <a:rPr lang="en-US" sz="2400" dirty="0" smtClean="0"/>
              <a:t>corporation/committee </a:t>
            </a:r>
            <a:r>
              <a:rPr lang="en-US" sz="2400" dirty="0"/>
              <a:t>can be attest.  </a:t>
            </a:r>
          </a:p>
          <a:p>
            <a:endParaRPr lang="en-IN" dirty="0"/>
          </a:p>
        </p:txBody>
      </p:sp>
    </p:spTree>
    <p:extLst>
      <p:ext uri="{BB962C8B-B14F-4D97-AF65-F5344CB8AC3E}">
        <p14:creationId xmlns:p14="http://schemas.microsoft.com/office/powerpoint/2010/main" val="34659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2253342"/>
            <a:ext cx="4127862" cy="2351314"/>
          </a:xfrm>
        </p:spPr>
        <p:txBody>
          <a:bodyPr/>
          <a:lstStyle/>
          <a:p>
            <a:r>
              <a:rPr lang="en-US" sz="6000" dirty="0" smtClean="0"/>
              <a:t>RESIDENCE PROOF</a:t>
            </a:r>
            <a:r>
              <a:rPr lang="en-IN" sz="3200" b="1" dirty="0">
                <a:solidFill>
                  <a:srgbClr val="0033CC"/>
                </a:solidFill>
              </a:rPr>
              <a:t/>
            </a:r>
            <a:br>
              <a:rPr lang="en-IN" sz="3200" b="1" dirty="0">
                <a:solidFill>
                  <a:srgbClr val="0033CC"/>
                </a:solidFill>
              </a:rPr>
            </a:br>
            <a:endParaRPr lang="en-IN" sz="2800" dirty="0"/>
          </a:p>
        </p:txBody>
      </p:sp>
      <p:pic>
        <p:nvPicPr>
          <p:cNvPr id="5" name="Content Placeholder 4" descr="Form6_Address.png"/>
          <p:cNvPicPr>
            <a:picLocks noGrp="1" noChangeAspect="1"/>
          </p:cNvPicPr>
          <p:nvPr>
            <p:ph idx="1"/>
          </p:nvPr>
        </p:nvPicPr>
        <p:blipFill rotWithShape="1">
          <a:blip r:embed="rId2" cstate="print"/>
          <a:srcRect l="3572" t="2062" r="29166" b="19588"/>
          <a:stretch/>
        </p:blipFill>
        <p:spPr>
          <a:xfrm>
            <a:off x="4872446" y="0"/>
            <a:ext cx="7319554" cy="6857999"/>
          </a:xfrm>
        </p:spPr>
      </p:pic>
    </p:spTree>
    <p:extLst>
      <p:ext uri="{BB962C8B-B14F-4D97-AF65-F5344CB8AC3E}">
        <p14:creationId xmlns:p14="http://schemas.microsoft.com/office/powerpoint/2010/main" val="1015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IMPORTANCE </a:t>
            </a:r>
            <a:br>
              <a:rPr lang="en-IN" b="1" dirty="0"/>
            </a:br>
            <a:r>
              <a:rPr lang="en-IN" b="1" dirty="0"/>
              <a:t>OF MATTERS</a:t>
            </a:r>
            <a:endParaRPr lang="en-IN" dirty="0"/>
          </a:p>
        </p:txBody>
      </p:sp>
    </p:spTree>
    <p:extLst>
      <p:ext uri="{BB962C8B-B14F-4D97-AF65-F5344CB8AC3E}">
        <p14:creationId xmlns:p14="http://schemas.microsoft.com/office/powerpoint/2010/main" val="149808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DOCUMENTS FOR RESIDENCE PROOF</a:t>
            </a:r>
            <a:endParaRPr lang="en-IN" dirty="0"/>
          </a:p>
        </p:txBody>
      </p:sp>
      <p:sp>
        <p:nvSpPr>
          <p:cNvPr id="3" name="Content Placeholder 2"/>
          <p:cNvSpPr>
            <a:spLocks noGrp="1"/>
          </p:cNvSpPr>
          <p:nvPr>
            <p:ph idx="1"/>
          </p:nvPr>
        </p:nvSpPr>
        <p:spPr>
          <a:xfrm>
            <a:off x="609600" y="1619794"/>
            <a:ext cx="10972800" cy="5016136"/>
          </a:xfrm>
        </p:spPr>
        <p:txBody>
          <a:bodyPr>
            <a:normAutofit/>
          </a:bodyPr>
          <a:lstStyle/>
          <a:p>
            <a:pPr marL="344487" indent="-342900">
              <a:spcBef>
                <a:spcPts val="875"/>
              </a:spcBef>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b="1" dirty="0">
                <a:solidFill>
                  <a:srgbClr val="CCFF33"/>
                </a:solidFill>
              </a:rPr>
              <a:t>Proof of Ordinary Residence </a:t>
            </a:r>
            <a:r>
              <a:rPr lang="en-US" dirty="0" smtClean="0"/>
              <a:t>(either </a:t>
            </a:r>
            <a:r>
              <a:rPr lang="en-US" dirty="0"/>
              <a:t>of the documents  can be given</a:t>
            </a:r>
            <a:r>
              <a:rPr lang="en-US" dirty="0" smtClean="0"/>
              <a:t>):-</a:t>
            </a:r>
          </a:p>
          <a:p>
            <a:pPr marL="1587" indent="0">
              <a:spcBef>
                <a:spcPts val="875"/>
              </a:spcBef>
              <a:buNone/>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1000" dirty="0"/>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smtClean="0"/>
              <a:t>Bank/</a:t>
            </a:r>
            <a:r>
              <a:rPr lang="en-US" dirty="0" err="1" smtClean="0"/>
              <a:t>Kisan</a:t>
            </a:r>
            <a:r>
              <a:rPr lang="en-US" dirty="0" smtClean="0"/>
              <a:t>/Post </a:t>
            </a:r>
            <a:r>
              <a:rPr lang="en-US" dirty="0"/>
              <a:t>Office current Pass </a:t>
            </a:r>
            <a:r>
              <a:rPr lang="en-US" dirty="0" smtClean="0"/>
              <a:t>Book; </a:t>
            </a:r>
            <a:r>
              <a:rPr lang="en-US" dirty="0"/>
              <a:t>or</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Ration </a:t>
            </a:r>
            <a:r>
              <a:rPr lang="en-US" dirty="0" smtClean="0"/>
              <a:t>Card; </a:t>
            </a:r>
            <a:r>
              <a:rPr lang="en-US" dirty="0"/>
              <a:t>or </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smtClean="0"/>
              <a:t>Passport; </a:t>
            </a:r>
            <a:r>
              <a:rPr lang="en-US" dirty="0"/>
              <a:t>or</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Driving </a:t>
            </a:r>
            <a:r>
              <a:rPr lang="en-US" dirty="0" smtClean="0"/>
              <a:t>License; </a:t>
            </a:r>
            <a:r>
              <a:rPr lang="en-US" dirty="0"/>
              <a:t>or</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Income Tax Assessment </a:t>
            </a:r>
            <a:r>
              <a:rPr lang="en-US" dirty="0" smtClean="0"/>
              <a:t>Order; </a:t>
            </a:r>
            <a:r>
              <a:rPr lang="en-US" dirty="0"/>
              <a:t>or</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Latest rent </a:t>
            </a:r>
            <a:r>
              <a:rPr lang="en-US" dirty="0" smtClean="0"/>
              <a:t>agreement; </a:t>
            </a:r>
            <a:r>
              <a:rPr lang="en-US" dirty="0"/>
              <a:t>or </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Latest Water / Telephone / Electricity / Gas Connection Bill for that address, either in the name of the applicant or that of his / her immediate relation like parents etc</a:t>
            </a:r>
            <a:r>
              <a:rPr lang="en-US" dirty="0" smtClean="0"/>
              <a:t>.; </a:t>
            </a:r>
            <a:r>
              <a:rPr lang="en-US" dirty="0"/>
              <a:t>or</a:t>
            </a:r>
          </a:p>
          <a:p>
            <a:pPr marL="1143000" lvl="2" indent="-228600">
              <a:spcBef>
                <a:spcPts val="650"/>
              </a:spcBef>
              <a:buSzTx/>
              <a:buFontTx/>
              <a:buChar char="-"/>
              <a:tabLst>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Any post / letter / mail delivered through Indian Postal Department in the applicant’s name at the address of ordinary residence.   </a:t>
            </a:r>
          </a:p>
          <a:p>
            <a:endParaRPr lang="en-IN" dirty="0"/>
          </a:p>
        </p:txBody>
      </p:sp>
    </p:spTree>
    <p:extLst>
      <p:ext uri="{BB962C8B-B14F-4D97-AF65-F5344CB8AC3E}">
        <p14:creationId xmlns:p14="http://schemas.microsoft.com/office/powerpoint/2010/main" val="45557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843"/>
            <a:ext cx="10972800" cy="965200"/>
          </a:xfrm>
        </p:spPr>
        <p:txBody>
          <a:bodyPr/>
          <a:lstStyle/>
          <a:p>
            <a:r>
              <a:rPr lang="en-US" sz="4000" b="1" smtClean="0"/>
              <a:t>VERIFICATION OF ORDINARY RESIDENCE OF SPECIFIC CATEGORIES  </a:t>
            </a:r>
            <a:endParaRPr lang="en-IN" sz="4000" dirty="0"/>
          </a:p>
        </p:txBody>
      </p:sp>
      <p:sp>
        <p:nvSpPr>
          <p:cNvPr id="3" name="Content Placeholder 2"/>
          <p:cNvSpPr>
            <a:spLocks noGrp="1"/>
          </p:cNvSpPr>
          <p:nvPr>
            <p:ph idx="1"/>
          </p:nvPr>
        </p:nvSpPr>
        <p:spPr>
          <a:xfrm>
            <a:off x="609600" y="1867988"/>
            <a:ext cx="10972800" cy="4456611"/>
          </a:xfrm>
        </p:spPr>
        <p:txBody>
          <a:bodyPr/>
          <a:lstStyle/>
          <a:p>
            <a:pPr marL="458787" indent="-457200" algn="just">
              <a:spcBef>
                <a:spcPts val="875"/>
              </a:spcBef>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sz="2300" dirty="0">
                <a:solidFill>
                  <a:srgbClr val="CCFF33"/>
                </a:solidFill>
              </a:rPr>
              <a:t>Married woman applying for the first time </a:t>
            </a:r>
          </a:p>
          <a:p>
            <a:pPr marL="1143000" lvl="2" indent="-228600" algn="just">
              <a:spcBef>
                <a:spcPts val="650"/>
              </a:spcBef>
              <a:buSzTx/>
              <a:buFontTx/>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Age </a:t>
            </a:r>
            <a:r>
              <a:rPr lang="en-US" dirty="0" smtClean="0"/>
              <a:t>Proof,</a:t>
            </a:r>
            <a:endParaRPr lang="en-US" dirty="0"/>
          </a:p>
          <a:p>
            <a:pPr marL="1143000" lvl="2" indent="-228600" algn="just">
              <a:spcBef>
                <a:spcPts val="650"/>
              </a:spcBef>
              <a:buSzTx/>
              <a:buFontTx/>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Proof of ordinary residence before marriage and after </a:t>
            </a:r>
            <a:r>
              <a:rPr lang="en-US" dirty="0" smtClean="0"/>
              <a:t>marriage,</a:t>
            </a:r>
            <a:endParaRPr lang="en-US" dirty="0"/>
          </a:p>
          <a:p>
            <a:pPr marL="1143000" lvl="2" indent="-228600" algn="just">
              <a:spcBef>
                <a:spcPts val="650"/>
              </a:spcBef>
              <a:buSzTx/>
              <a:buNone/>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Copy of proof of marriage (Marriage Registration Certificate</a:t>
            </a:r>
            <a:r>
              <a:rPr lang="en-US" dirty="0" smtClean="0"/>
              <a:t>),</a:t>
            </a:r>
            <a:endParaRPr lang="en-US" dirty="0"/>
          </a:p>
          <a:p>
            <a:pPr marL="1143000" lvl="2" indent="-228600" algn="just">
              <a:spcBef>
                <a:spcPts val="650"/>
              </a:spcBef>
              <a:buSzTx/>
              <a:buFontTx/>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Linkage of spouse (if he is an elector of concerned part</a:t>
            </a:r>
            <a:r>
              <a:rPr lang="en-US" dirty="0" smtClean="0"/>
              <a:t>).</a:t>
            </a:r>
          </a:p>
          <a:p>
            <a:pPr marL="914400" lvl="2" indent="0" algn="just">
              <a:spcBef>
                <a:spcPts val="650"/>
              </a:spcBef>
              <a:buSzTx/>
              <a:buNone/>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endParaRPr lang="en-US" dirty="0"/>
          </a:p>
          <a:p>
            <a:pPr marL="458787" indent="-457200" algn="just">
              <a:spcBef>
                <a:spcPts val="875"/>
              </a:spcBef>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sz="2300" dirty="0">
                <a:solidFill>
                  <a:srgbClr val="CCFF33"/>
                </a:solidFill>
              </a:rPr>
              <a:t>Married Woman with no proof of marriage</a:t>
            </a:r>
          </a:p>
          <a:p>
            <a:pPr marL="1201738" lvl="2" indent="-287338" algn="just">
              <a:spcBef>
                <a:spcPts val="650"/>
              </a:spcBef>
              <a:buSzTx/>
              <a:buNone/>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It is a special case and thus ERO will have to be convinced of the </a:t>
            </a:r>
            <a:r>
              <a:rPr lang="en-US" dirty="0" smtClean="0"/>
              <a:t>marriage,</a:t>
            </a:r>
            <a:endParaRPr lang="en-US" dirty="0"/>
          </a:p>
          <a:p>
            <a:pPr marL="1201738" lvl="2" indent="-287338" algn="just">
              <a:spcBef>
                <a:spcPts val="650"/>
              </a:spcBef>
              <a:buSzTx/>
              <a:buNone/>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pPr>
            <a:r>
              <a:rPr lang="en-US" dirty="0"/>
              <a:t>-    BLOs will have to conduct the local inquiry to ascertain the </a:t>
            </a:r>
            <a:r>
              <a:rPr lang="en-US" dirty="0" smtClean="0"/>
              <a:t>marriage.</a:t>
            </a:r>
            <a:endParaRPr lang="en-US" dirty="0"/>
          </a:p>
        </p:txBody>
      </p:sp>
    </p:spTree>
    <p:extLst>
      <p:ext uri="{BB962C8B-B14F-4D97-AF65-F5344CB8AC3E}">
        <p14:creationId xmlns:p14="http://schemas.microsoft.com/office/powerpoint/2010/main" val="105056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5717"/>
            <a:ext cx="10972800" cy="965200"/>
          </a:xfrm>
        </p:spPr>
        <p:txBody>
          <a:bodyPr/>
          <a:lstStyle/>
          <a:p>
            <a:r>
              <a:rPr lang="en-US" sz="4000" b="1" dirty="0" smtClean="0"/>
              <a:t>VERIFICATION OF ORDINARY RESIDENCE OF SPECIFIC CATEGORIES</a:t>
            </a:r>
            <a:endParaRPr lang="en-IN" sz="4000" dirty="0"/>
          </a:p>
        </p:txBody>
      </p:sp>
      <p:sp>
        <p:nvSpPr>
          <p:cNvPr id="3" name="Content Placeholder 2"/>
          <p:cNvSpPr>
            <a:spLocks noGrp="1"/>
          </p:cNvSpPr>
          <p:nvPr>
            <p:ph idx="1"/>
          </p:nvPr>
        </p:nvSpPr>
        <p:spPr>
          <a:xfrm>
            <a:off x="387927" y="1350917"/>
            <a:ext cx="10931237" cy="5188857"/>
          </a:xfrm>
        </p:spPr>
        <p:txBody>
          <a:bodyPr>
            <a:normAutofit fontScale="92500" lnSpcReduction="10000"/>
          </a:bodyPr>
          <a:lstStyle/>
          <a:p>
            <a:r>
              <a:rPr lang="en-US" sz="2400" dirty="0">
                <a:solidFill>
                  <a:srgbClr val="CCFF33"/>
                </a:solidFill>
              </a:rPr>
              <a:t>Homeless persons</a:t>
            </a:r>
          </a:p>
          <a:p>
            <a:pPr marL="901383" lvl="1" indent="-627063" algn="just">
              <a:buNone/>
            </a:pPr>
            <a:r>
              <a:rPr lang="en-US" sz="2400" dirty="0"/>
              <a:t>    -  BLO will visit the address given in Form 6 at night to ascertain that   the applicant actually sleeps at the given address. </a:t>
            </a:r>
          </a:p>
          <a:p>
            <a:pPr marL="652145" lvl="1" indent="-142875" algn="just">
              <a:buNone/>
              <a:tabLst>
                <a:tab pos="627063" algn="l"/>
              </a:tabLst>
            </a:pPr>
            <a:r>
              <a:rPr lang="en-US" sz="2400" b="1" dirty="0" smtClean="0"/>
              <a:t> </a:t>
            </a:r>
            <a:r>
              <a:rPr lang="en-US" sz="2400" b="1" dirty="0"/>
              <a:t>-  </a:t>
            </a:r>
            <a:r>
              <a:rPr lang="en-US" sz="2400" dirty="0"/>
              <a:t>BLO must visit for more than one night for such verification. </a:t>
            </a:r>
          </a:p>
          <a:p>
            <a:pPr algn="just"/>
            <a:r>
              <a:rPr lang="en-US" sz="2400" dirty="0">
                <a:solidFill>
                  <a:srgbClr val="CCFF33"/>
                </a:solidFill>
              </a:rPr>
              <a:t>Students staying at </a:t>
            </a:r>
            <a:r>
              <a:rPr lang="en-US" sz="2400" dirty="0" smtClean="0">
                <a:solidFill>
                  <a:srgbClr val="CCFF33"/>
                </a:solidFill>
              </a:rPr>
              <a:t>Hostels/places </a:t>
            </a:r>
            <a:r>
              <a:rPr lang="en-US" sz="2400" dirty="0">
                <a:solidFill>
                  <a:srgbClr val="CCFF33"/>
                </a:solidFill>
              </a:rPr>
              <a:t>of study</a:t>
            </a:r>
          </a:p>
          <a:p>
            <a:pPr lvl="2" algn="just">
              <a:buNone/>
            </a:pPr>
            <a:r>
              <a:rPr lang="en-US" sz="2400" dirty="0" smtClean="0"/>
              <a:t>-  </a:t>
            </a:r>
            <a:r>
              <a:rPr lang="en-US" sz="2400" dirty="0"/>
              <a:t>Students have option get themselves registered as elector at their native place or at the address of place of study.</a:t>
            </a:r>
          </a:p>
          <a:p>
            <a:pPr lvl="1" algn="just">
              <a:buNone/>
            </a:pPr>
            <a:r>
              <a:rPr lang="en-US" sz="2400" b="1" dirty="0"/>
              <a:t>  </a:t>
            </a:r>
            <a:r>
              <a:rPr lang="en-US" sz="2400" b="1" dirty="0" smtClean="0"/>
              <a:t>   </a:t>
            </a:r>
            <a:r>
              <a:rPr lang="en-US" sz="2400" b="1" dirty="0"/>
              <a:t>- </a:t>
            </a:r>
            <a:r>
              <a:rPr lang="en-US" sz="2400" dirty="0" smtClean="0"/>
              <a:t>For </a:t>
            </a:r>
            <a:r>
              <a:rPr lang="en-US" sz="2400" dirty="0"/>
              <a:t>verification of students applying to get enrolled at place of study, the following condition to be checked :- </a:t>
            </a:r>
          </a:p>
          <a:p>
            <a:pPr marL="1084263" indent="-287338" algn="just">
              <a:buFont typeface="Wingdings" pitchFamily="2" charset="2"/>
              <a:buChar char="Ø"/>
            </a:pPr>
            <a:r>
              <a:rPr lang="en-US" sz="2400" dirty="0"/>
              <a:t>Study course should be  of not less than 1 year duration and be recognized by Central / State Govt. / Board / Universities / Deemed Universities.</a:t>
            </a:r>
          </a:p>
          <a:p>
            <a:pPr marL="1084263" indent="-287338" algn="just">
              <a:buFont typeface="Wingdings" pitchFamily="2" charset="2"/>
              <a:buChar char="Ø"/>
            </a:pPr>
            <a:r>
              <a:rPr lang="en-US" sz="2400" dirty="0"/>
              <a:t>A declaration by the student duly certified  (in the </a:t>
            </a:r>
            <a:r>
              <a:rPr lang="en-US" sz="2400" dirty="0" smtClean="0"/>
              <a:t>prescribed format &amp; </a:t>
            </a:r>
            <a:r>
              <a:rPr lang="en-US" sz="2400" dirty="0"/>
              <a:t>enclosed with Guidelines of Form 6) from head of the educational institution to be attached with Form 6.              </a:t>
            </a:r>
          </a:p>
          <a:p>
            <a:endParaRPr lang="en-IN" dirty="0"/>
          </a:p>
        </p:txBody>
      </p:sp>
    </p:spTree>
    <p:extLst>
      <p:ext uri="{BB962C8B-B14F-4D97-AF65-F5344CB8AC3E}">
        <p14:creationId xmlns:p14="http://schemas.microsoft.com/office/powerpoint/2010/main" val="110286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71" y="2356460"/>
            <a:ext cx="4572000" cy="1828800"/>
          </a:xfrm>
        </p:spPr>
        <p:txBody>
          <a:bodyPr/>
          <a:lstStyle/>
          <a:p>
            <a:r>
              <a:rPr lang="en-IN" sz="5400" dirty="0" smtClean="0"/>
              <a:t>FAMILY LINKAGE </a:t>
            </a:r>
            <a:endParaRPr lang="en-IN" sz="5400" dirty="0"/>
          </a:p>
        </p:txBody>
      </p:sp>
      <p:pic>
        <p:nvPicPr>
          <p:cNvPr id="5" name="Content Placeholder 4" descr="Form6_Linkage.png"/>
          <p:cNvPicPr>
            <a:picLocks noGrp="1" noChangeAspect="1"/>
          </p:cNvPicPr>
          <p:nvPr>
            <p:ph idx="1"/>
          </p:nvPr>
        </p:nvPicPr>
        <p:blipFill rotWithShape="1">
          <a:blip r:embed="rId2" cstate="print"/>
          <a:srcRect l="1275" t="2913" r="29142" b="18447"/>
          <a:stretch/>
        </p:blipFill>
        <p:spPr>
          <a:xfrm>
            <a:off x="4872446" y="0"/>
            <a:ext cx="7319554" cy="6857999"/>
          </a:xfrm>
        </p:spPr>
      </p:pic>
    </p:spTree>
    <p:extLst>
      <p:ext uri="{BB962C8B-B14F-4D97-AF65-F5344CB8AC3E}">
        <p14:creationId xmlns:p14="http://schemas.microsoft.com/office/powerpoint/2010/main" val="33502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LINKAGE </a:t>
            </a:r>
            <a:endParaRPr lang="en-IN" dirty="0"/>
          </a:p>
        </p:txBody>
      </p:sp>
      <p:sp>
        <p:nvSpPr>
          <p:cNvPr id="3" name="Content Placeholder 2"/>
          <p:cNvSpPr>
            <a:spLocks noGrp="1"/>
          </p:cNvSpPr>
          <p:nvPr>
            <p:ph idx="1"/>
          </p:nvPr>
        </p:nvSpPr>
        <p:spPr/>
        <p:txBody>
          <a:bodyPr/>
          <a:lstStyle/>
          <a:p>
            <a:r>
              <a:rPr lang="en-IN" dirty="0" smtClean="0">
                <a:solidFill>
                  <a:srgbClr val="CCFF33"/>
                </a:solidFill>
              </a:rPr>
              <a:t>Linkage</a:t>
            </a:r>
            <a:r>
              <a:rPr lang="en-IN" dirty="0" smtClean="0"/>
              <a:t> </a:t>
            </a:r>
            <a:endParaRPr lang="en-IN" dirty="0"/>
          </a:p>
          <a:p>
            <a:pPr marL="274320" lvl="1" indent="0">
              <a:buNone/>
            </a:pPr>
            <a:r>
              <a:rPr lang="en-IN" dirty="0"/>
              <a:t>- </a:t>
            </a:r>
            <a:r>
              <a:rPr lang="en-IN" dirty="0" smtClean="0"/>
              <a:t>is </a:t>
            </a:r>
            <a:r>
              <a:rPr lang="en-IN" dirty="0"/>
              <a:t>the relationship of the applicant with one or more enrolled </a:t>
            </a:r>
            <a:r>
              <a:rPr lang="en-IN" dirty="0" smtClean="0"/>
              <a:t>electors,</a:t>
            </a:r>
            <a:endParaRPr lang="en-IN" dirty="0"/>
          </a:p>
          <a:p>
            <a:pPr marL="274320" lvl="1" indent="0">
              <a:buNone/>
            </a:pPr>
            <a:r>
              <a:rPr lang="en-IN" dirty="0"/>
              <a:t>- applicants name is integrated with his or her </a:t>
            </a:r>
            <a:r>
              <a:rPr lang="en-IN" dirty="0" smtClean="0"/>
              <a:t>family.</a:t>
            </a:r>
            <a:endParaRPr lang="en-IN" dirty="0"/>
          </a:p>
          <a:p>
            <a:pPr marL="0" indent="0">
              <a:buNone/>
            </a:pPr>
            <a:endParaRPr lang="en-IN" sz="1100" dirty="0"/>
          </a:p>
          <a:p>
            <a:r>
              <a:rPr lang="en-IN" dirty="0"/>
              <a:t>If linkage is not possible</a:t>
            </a:r>
          </a:p>
          <a:p>
            <a:pPr marL="274320" lvl="1" indent="0">
              <a:buNone/>
            </a:pPr>
            <a:r>
              <a:rPr lang="en-IN" dirty="0"/>
              <a:t>- Electors can </a:t>
            </a:r>
            <a:r>
              <a:rPr lang="en-IN" dirty="0" smtClean="0"/>
              <a:t>enrol </a:t>
            </a:r>
            <a:r>
              <a:rPr lang="en-IN" dirty="0"/>
              <a:t>on the basis of the following </a:t>
            </a:r>
            <a:r>
              <a:rPr lang="en-IN" dirty="0" smtClean="0"/>
              <a:t>proofs:</a:t>
            </a:r>
            <a:endParaRPr lang="en-IN" dirty="0"/>
          </a:p>
          <a:p>
            <a:pPr marL="274320" lvl="1" indent="0">
              <a:buNone/>
            </a:pPr>
            <a:r>
              <a:rPr lang="en-IN" dirty="0"/>
              <a:t>(</a:t>
            </a:r>
            <a:r>
              <a:rPr lang="en-IN" dirty="0" err="1"/>
              <a:t>i</a:t>
            </a:r>
            <a:r>
              <a:rPr lang="en-IN" dirty="0"/>
              <a:t>) </a:t>
            </a:r>
            <a:r>
              <a:rPr lang="en-IN" dirty="0" smtClean="0"/>
              <a:t>Citizenship</a:t>
            </a:r>
            <a:endParaRPr lang="en-IN" dirty="0"/>
          </a:p>
          <a:p>
            <a:pPr marL="274320" lvl="1" indent="0">
              <a:buNone/>
            </a:pPr>
            <a:r>
              <a:rPr lang="en-IN" dirty="0"/>
              <a:t>(ii) Age</a:t>
            </a:r>
          </a:p>
          <a:p>
            <a:pPr marL="274320" lvl="1" indent="0">
              <a:buNone/>
            </a:pPr>
            <a:r>
              <a:rPr lang="en-IN" dirty="0"/>
              <a:t>(iii) Ordinary residence </a:t>
            </a:r>
          </a:p>
          <a:p>
            <a:endParaRPr lang="en-IN" dirty="0"/>
          </a:p>
        </p:txBody>
      </p:sp>
    </p:spTree>
    <p:extLst>
      <p:ext uri="{BB962C8B-B14F-4D97-AF65-F5344CB8AC3E}">
        <p14:creationId xmlns:p14="http://schemas.microsoft.com/office/powerpoint/2010/main" val="18040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4691971" y="2817813"/>
            <a:ext cx="2667000" cy="839787"/>
          </a:xfrm>
          <a:prstGeom prst="ellipse">
            <a:avLst/>
          </a:prstGeom>
          <a:solidFill>
            <a:srgbClr val="92D050"/>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cs typeface="Times New Roman" pitchFamily="18" charset="0"/>
              </a:rPr>
              <a:t>Inclusion (Form 6)</a:t>
            </a:r>
          </a:p>
        </p:txBody>
      </p:sp>
      <p:sp>
        <p:nvSpPr>
          <p:cNvPr id="3" name="Oval 2"/>
          <p:cNvSpPr>
            <a:spLocks noChangeArrowheads="1"/>
          </p:cNvSpPr>
          <p:nvPr/>
        </p:nvSpPr>
        <p:spPr bwMode="auto">
          <a:xfrm>
            <a:off x="6027058" y="1490663"/>
            <a:ext cx="2338388" cy="839787"/>
          </a:xfrm>
          <a:prstGeom prst="ellipse">
            <a:avLst/>
          </a:prstGeom>
          <a:solidFill>
            <a:schemeClr val="tx1"/>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cs typeface="Times New Roman" pitchFamily="18" charset="0"/>
              </a:rPr>
              <a:t>New Voter</a:t>
            </a:r>
          </a:p>
        </p:txBody>
      </p:sp>
      <p:sp>
        <p:nvSpPr>
          <p:cNvPr id="4" name="Oval 3"/>
          <p:cNvSpPr>
            <a:spLocks noChangeArrowheads="1"/>
          </p:cNvSpPr>
          <p:nvPr/>
        </p:nvSpPr>
        <p:spPr bwMode="auto">
          <a:xfrm>
            <a:off x="8120971" y="3198813"/>
            <a:ext cx="2514600" cy="839787"/>
          </a:xfrm>
          <a:prstGeom prst="ellipse">
            <a:avLst/>
          </a:prstGeom>
          <a:solidFill>
            <a:schemeClr val="tx1"/>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cs typeface="Times New Roman" pitchFamily="18" charset="0"/>
              </a:rPr>
              <a:t>Shifted from other AC</a:t>
            </a:r>
          </a:p>
        </p:txBody>
      </p:sp>
      <p:sp>
        <p:nvSpPr>
          <p:cNvPr id="5" name="Text Box 4"/>
          <p:cNvSpPr txBox="1">
            <a:spLocks noChangeArrowheads="1"/>
          </p:cNvSpPr>
          <p:nvPr/>
        </p:nvSpPr>
        <p:spPr bwMode="auto">
          <a:xfrm>
            <a:off x="8501971" y="4507629"/>
            <a:ext cx="2514600" cy="2287587"/>
          </a:xfrm>
          <a:prstGeom prst="rect">
            <a:avLst/>
          </a:prstGeom>
          <a:solidFill>
            <a:schemeClr val="tx1"/>
          </a:solidFill>
          <a:ln w="9525">
            <a:noFill/>
            <a:round/>
            <a:headEnd/>
            <a:tailEnd/>
          </a:ln>
        </p:spPr>
        <p:txBody>
          <a:bodyPr wrap="square" lIns="100800" tIns="50400" rIns="100800" bIns="50400">
            <a:spAutoFit/>
          </a:bodyPr>
          <a:lstStyle/>
          <a:p>
            <a:pPr marL="106363" indent="-106363">
              <a:spcBef>
                <a:spcPts val="938"/>
              </a:spcBef>
              <a:buClr>
                <a:srgbClr val="000000"/>
              </a:buClr>
              <a:buSzPct val="100000"/>
              <a:buFont typeface="Times New Roman" pitchFamily="18"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US" sz="1500" dirty="0">
                <a:solidFill>
                  <a:schemeClr val="bg1"/>
                </a:solidFill>
                <a:cs typeface="Times New Roman" pitchFamily="18" charset="0"/>
              </a:rPr>
              <a:t>Address of previous residence</a:t>
            </a:r>
          </a:p>
          <a:p>
            <a:pPr marL="106363" indent="-106363">
              <a:spcBef>
                <a:spcPts val="938"/>
              </a:spcBef>
              <a:buClr>
                <a:srgbClr val="000000"/>
              </a:buClr>
              <a:buSzPct val="100000"/>
              <a:buFont typeface="Times New Roman" pitchFamily="18"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US" sz="1500" dirty="0">
                <a:solidFill>
                  <a:schemeClr val="bg1"/>
                </a:solidFill>
              </a:rPr>
              <a:t>Ac No.&amp; if possible Part/Sl. No. of previous enrollment</a:t>
            </a:r>
          </a:p>
          <a:p>
            <a:pPr marL="106363" indent="-106363">
              <a:spcBef>
                <a:spcPts val="938"/>
              </a:spcBef>
              <a:buClr>
                <a:srgbClr val="000000"/>
              </a:buClr>
              <a:buSzPct val="100000"/>
              <a:buFont typeface="Times New Roman" pitchFamily="18"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US" sz="1500" dirty="0">
                <a:solidFill>
                  <a:schemeClr val="bg1"/>
                </a:solidFill>
              </a:rPr>
              <a:t>EPIC or other citizenship evidence</a:t>
            </a:r>
          </a:p>
          <a:p>
            <a:pPr marL="106363" indent="-106363">
              <a:spcBef>
                <a:spcPts val="938"/>
              </a:spcBef>
              <a:buClr>
                <a:srgbClr val="000000"/>
              </a:buClr>
              <a:buSzPct val="100000"/>
              <a:buFont typeface="Times New Roman" pitchFamily="18"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US" sz="1500" dirty="0">
                <a:solidFill>
                  <a:schemeClr val="bg1"/>
                </a:solidFill>
              </a:rPr>
              <a:t>Ordinary residence</a:t>
            </a:r>
          </a:p>
        </p:txBody>
      </p:sp>
      <p:sp>
        <p:nvSpPr>
          <p:cNvPr id="6" name="Oval 5"/>
          <p:cNvSpPr>
            <a:spLocks noChangeArrowheads="1"/>
          </p:cNvSpPr>
          <p:nvPr/>
        </p:nvSpPr>
        <p:spPr bwMode="auto">
          <a:xfrm>
            <a:off x="4901521" y="4189413"/>
            <a:ext cx="2195512" cy="923925"/>
          </a:xfrm>
          <a:prstGeom prst="ellipse">
            <a:avLst/>
          </a:prstGeom>
          <a:solidFill>
            <a:schemeClr val="tx1"/>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Times New Roman" pitchFamily="18" charset="0"/>
                <a:cs typeface="Times New Roman" pitchFamily="18" charset="0"/>
              </a:rPr>
              <a:t>Voters above </a:t>
            </a:r>
            <a:r>
              <a:rPr lang="en-US" sz="2000" b="1" dirty="0" smtClean="0">
                <a:solidFill>
                  <a:srgbClr val="000000"/>
                </a:solidFill>
                <a:latin typeface="Times New Roman" pitchFamily="18" charset="0"/>
                <a:cs typeface="Times New Roman" pitchFamily="18" charset="0"/>
              </a:rPr>
              <a:t>21 </a:t>
            </a:r>
            <a:r>
              <a:rPr lang="en-US" sz="2000" b="1" dirty="0">
                <a:solidFill>
                  <a:srgbClr val="000000"/>
                </a:solidFill>
                <a:latin typeface="Times New Roman" pitchFamily="18" charset="0"/>
                <a:cs typeface="Times New Roman" pitchFamily="18" charset="0"/>
              </a:rPr>
              <a:t>yrs</a:t>
            </a:r>
          </a:p>
        </p:txBody>
      </p:sp>
      <p:sp>
        <p:nvSpPr>
          <p:cNvPr id="7" name="Oval 6"/>
          <p:cNvSpPr>
            <a:spLocks noChangeArrowheads="1"/>
          </p:cNvSpPr>
          <p:nvPr/>
        </p:nvSpPr>
        <p:spPr bwMode="auto">
          <a:xfrm>
            <a:off x="1643971" y="3122613"/>
            <a:ext cx="2338387" cy="839787"/>
          </a:xfrm>
          <a:prstGeom prst="ellipse">
            <a:avLst/>
          </a:prstGeom>
          <a:solidFill>
            <a:schemeClr val="tx1"/>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Times New Roman" pitchFamily="18" charset="0"/>
                <a:cs typeface="Times New Roman" pitchFamily="18" charset="0"/>
              </a:rPr>
              <a:t>Married women</a:t>
            </a:r>
          </a:p>
        </p:txBody>
      </p:sp>
      <p:sp>
        <p:nvSpPr>
          <p:cNvPr id="8" name="Line 7"/>
          <p:cNvSpPr>
            <a:spLocks noChangeShapeType="1"/>
          </p:cNvSpPr>
          <p:nvPr/>
        </p:nvSpPr>
        <p:spPr bwMode="auto">
          <a:xfrm flipH="1">
            <a:off x="9372013" y="4038600"/>
            <a:ext cx="6258" cy="482736"/>
          </a:xfrm>
          <a:prstGeom prst="line">
            <a:avLst/>
          </a:prstGeom>
          <a:noFill/>
          <a:ln w="9360">
            <a:solidFill>
              <a:srgbClr val="000000"/>
            </a:solidFill>
            <a:miter lim="800000"/>
            <a:headEnd/>
            <a:tailEnd type="triangle" w="med" len="med"/>
          </a:ln>
        </p:spPr>
        <p:txBody>
          <a:bodyPr/>
          <a:lstStyle/>
          <a:p>
            <a:endParaRPr lang="en-ZW"/>
          </a:p>
        </p:txBody>
      </p:sp>
      <p:sp>
        <p:nvSpPr>
          <p:cNvPr id="9" name="Text Box 8"/>
          <p:cNvSpPr txBox="1">
            <a:spLocks noChangeArrowheads="1"/>
          </p:cNvSpPr>
          <p:nvPr/>
        </p:nvSpPr>
        <p:spPr bwMode="auto">
          <a:xfrm>
            <a:off x="5026934" y="5423853"/>
            <a:ext cx="2169318" cy="1371363"/>
          </a:xfrm>
          <a:prstGeom prst="rect">
            <a:avLst/>
          </a:prstGeom>
          <a:solidFill>
            <a:schemeClr val="tx1"/>
          </a:solidFill>
          <a:ln w="9525">
            <a:noFill/>
            <a:round/>
            <a:headEnd/>
            <a:tailEnd/>
          </a:ln>
        </p:spPr>
        <p:txBody>
          <a:bodyPr wrap="square" lIns="100800" tIns="50400" rIns="100800" bIns="50400">
            <a:spAutoFit/>
          </a:bodyPr>
          <a:lstStyle/>
          <a:p>
            <a:pPr marL="49213" indent="-49213">
              <a:spcBef>
                <a:spcPts val="938"/>
              </a:spcBef>
              <a:buClr>
                <a:srgbClr val="000000"/>
              </a:buClr>
              <a:buSzPct val="100000"/>
              <a:buFont typeface="Times New Roman" pitchFamily="18" charset="0"/>
              <a:buChar char="•"/>
              <a:tabLst>
                <a:tab pos="49213" algn="l"/>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Lst>
            </a:pPr>
            <a:r>
              <a:rPr lang="en-US" sz="1500" dirty="0">
                <a:solidFill>
                  <a:schemeClr val="bg1"/>
                </a:solidFill>
              </a:rPr>
              <a:t>Declaration as to delayed registration (</a:t>
            </a:r>
            <a:r>
              <a:rPr lang="en-US" sz="1500" dirty="0" smtClean="0">
                <a:solidFill>
                  <a:schemeClr val="bg1"/>
                </a:solidFill>
              </a:rPr>
              <a:t>age &gt; 21 </a:t>
            </a:r>
            <a:r>
              <a:rPr lang="en-US" sz="1500" dirty="0">
                <a:solidFill>
                  <a:schemeClr val="bg1"/>
                </a:solidFill>
              </a:rPr>
              <a:t>yrs) (Part 4</a:t>
            </a:r>
            <a:r>
              <a:rPr lang="en-US" sz="1500" dirty="0" smtClean="0">
                <a:solidFill>
                  <a:schemeClr val="bg1"/>
                </a:solidFill>
              </a:rPr>
              <a:t> </a:t>
            </a:r>
            <a:r>
              <a:rPr lang="en-US" sz="1500" dirty="0">
                <a:solidFill>
                  <a:schemeClr val="bg1"/>
                </a:solidFill>
              </a:rPr>
              <a:t>of form 6)</a:t>
            </a:r>
          </a:p>
          <a:p>
            <a:pPr marL="49213" indent="-49213">
              <a:spcBef>
                <a:spcPts val="938"/>
              </a:spcBef>
              <a:buClr>
                <a:srgbClr val="000000"/>
              </a:buClr>
              <a:buSzPct val="100000"/>
              <a:buFont typeface="Times New Roman" pitchFamily="18" charset="0"/>
              <a:buChar char="•"/>
              <a:tabLst>
                <a:tab pos="49213" algn="l"/>
                <a:tab pos="506413" algn="l"/>
                <a:tab pos="963613" algn="l"/>
                <a:tab pos="1420813" algn="l"/>
                <a:tab pos="1878013" algn="l"/>
                <a:tab pos="2335213" algn="l"/>
                <a:tab pos="2792413" algn="l"/>
                <a:tab pos="3249613" algn="l"/>
                <a:tab pos="3706813" algn="l"/>
                <a:tab pos="4164013" algn="l"/>
                <a:tab pos="4621213" algn="l"/>
                <a:tab pos="5078413" algn="l"/>
                <a:tab pos="5535613" algn="l"/>
                <a:tab pos="5992813" algn="l"/>
                <a:tab pos="6450013" algn="l"/>
                <a:tab pos="6907213" algn="l"/>
                <a:tab pos="7364413" algn="l"/>
                <a:tab pos="7821613" algn="l"/>
                <a:tab pos="8278813" algn="l"/>
                <a:tab pos="8736013" algn="l"/>
                <a:tab pos="9193213" algn="l"/>
              </a:tabLst>
            </a:pPr>
            <a:r>
              <a:rPr lang="en-US" sz="1500" dirty="0" smtClean="0">
                <a:solidFill>
                  <a:schemeClr val="bg1"/>
                </a:solidFill>
              </a:rPr>
              <a:t>Ordinary </a:t>
            </a:r>
            <a:r>
              <a:rPr lang="en-US" sz="1500" dirty="0">
                <a:solidFill>
                  <a:schemeClr val="bg1"/>
                </a:solidFill>
              </a:rPr>
              <a:t>residence</a:t>
            </a:r>
          </a:p>
        </p:txBody>
      </p:sp>
      <p:sp>
        <p:nvSpPr>
          <p:cNvPr id="10" name="Line 9"/>
          <p:cNvSpPr>
            <a:spLocks noChangeShapeType="1"/>
          </p:cNvSpPr>
          <p:nvPr/>
        </p:nvSpPr>
        <p:spPr bwMode="auto">
          <a:xfrm>
            <a:off x="5987371" y="5103813"/>
            <a:ext cx="1587" cy="381000"/>
          </a:xfrm>
          <a:prstGeom prst="line">
            <a:avLst/>
          </a:prstGeom>
          <a:noFill/>
          <a:ln w="9360">
            <a:solidFill>
              <a:srgbClr val="000000"/>
            </a:solidFill>
            <a:miter lim="800000"/>
            <a:headEnd/>
            <a:tailEnd type="triangle" w="med" len="med"/>
          </a:ln>
        </p:spPr>
        <p:txBody>
          <a:bodyPr/>
          <a:lstStyle/>
          <a:p>
            <a:endParaRPr lang="en-ZW"/>
          </a:p>
        </p:txBody>
      </p:sp>
      <p:sp>
        <p:nvSpPr>
          <p:cNvPr id="11" name="Text Box 10"/>
          <p:cNvSpPr txBox="1">
            <a:spLocks noChangeArrowheads="1"/>
          </p:cNvSpPr>
          <p:nvPr/>
        </p:nvSpPr>
        <p:spPr bwMode="auto">
          <a:xfrm>
            <a:off x="8654371" y="227013"/>
            <a:ext cx="2362200" cy="1717611"/>
          </a:xfrm>
          <a:prstGeom prst="rect">
            <a:avLst/>
          </a:prstGeom>
          <a:solidFill>
            <a:schemeClr val="tx1"/>
          </a:solidFill>
          <a:ln w="9525">
            <a:noFill/>
            <a:round/>
            <a:headEnd/>
            <a:tailEnd/>
          </a:ln>
        </p:spPr>
        <p:txBody>
          <a:bodyPr lIns="100800" tIns="50400" rIns="100800" bIns="50400">
            <a:spAutoFit/>
          </a:bodyPr>
          <a:lstStyle/>
          <a:p>
            <a:pPr>
              <a:spcBef>
                <a:spcPts val="938"/>
              </a:spcBef>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smtClean="0">
                <a:solidFill>
                  <a:schemeClr val="bg1"/>
                </a:solidFill>
              </a:rPr>
              <a:t>Age Proof</a:t>
            </a:r>
            <a:endParaRPr lang="en-US" sz="1500" dirty="0">
              <a:solidFill>
                <a:schemeClr val="bg1"/>
              </a:solidFill>
            </a:endParaRPr>
          </a:p>
          <a:p>
            <a:pPr>
              <a:spcBef>
                <a:spcPts val="938"/>
              </a:spcBef>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smtClean="0">
                <a:solidFill>
                  <a:schemeClr val="bg1"/>
                </a:solidFill>
              </a:rPr>
              <a:t>Ordinary residence proof</a:t>
            </a:r>
          </a:p>
          <a:p>
            <a:pPr>
              <a:spcBef>
                <a:spcPts val="938"/>
              </a:spcBef>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smtClean="0">
                <a:solidFill>
                  <a:schemeClr val="bg1"/>
                </a:solidFill>
              </a:rPr>
              <a:t>Parental </a:t>
            </a:r>
            <a:r>
              <a:rPr lang="en-US" sz="1500" dirty="0">
                <a:solidFill>
                  <a:schemeClr val="bg1"/>
                </a:solidFill>
              </a:rPr>
              <a:t>Linkage in Electoral Roll (for citizenship issue) /citizenship </a:t>
            </a:r>
            <a:r>
              <a:rPr lang="en-US" sz="1500" dirty="0" smtClean="0">
                <a:solidFill>
                  <a:schemeClr val="bg1"/>
                </a:solidFill>
              </a:rPr>
              <a:t>proof</a:t>
            </a:r>
            <a:endParaRPr lang="en-US" sz="1500" dirty="0">
              <a:solidFill>
                <a:schemeClr val="bg1"/>
              </a:solidFill>
            </a:endParaRPr>
          </a:p>
        </p:txBody>
      </p:sp>
      <p:sp>
        <p:nvSpPr>
          <p:cNvPr id="12" name="Text Box 11"/>
          <p:cNvSpPr txBox="1">
            <a:spLocks noChangeArrowheads="1"/>
          </p:cNvSpPr>
          <p:nvPr/>
        </p:nvSpPr>
        <p:spPr bwMode="auto">
          <a:xfrm>
            <a:off x="1433026" y="4500524"/>
            <a:ext cx="2438400" cy="2294692"/>
          </a:xfrm>
          <a:prstGeom prst="rect">
            <a:avLst/>
          </a:prstGeom>
          <a:solidFill>
            <a:schemeClr val="tx1"/>
          </a:solidFill>
          <a:ln w="9525">
            <a:noFill/>
            <a:round/>
            <a:headEnd/>
            <a:tailEnd/>
          </a:ln>
        </p:spPr>
        <p:txBody>
          <a:bodyPr lIns="100800" tIns="50400" rIns="100800" bIns="50400">
            <a:spAutoFit/>
          </a:bodyPr>
          <a:lstStyle/>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a:solidFill>
                  <a:schemeClr val="bg1"/>
                </a:solidFill>
              </a:rPr>
              <a:t>“Age proof” </a:t>
            </a:r>
          </a:p>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smtClean="0">
                <a:solidFill>
                  <a:schemeClr val="bg1"/>
                </a:solidFill>
              </a:rPr>
              <a:t>Proof </a:t>
            </a:r>
            <a:r>
              <a:rPr lang="en-US" sz="1500" dirty="0">
                <a:solidFill>
                  <a:schemeClr val="bg1"/>
                </a:solidFill>
              </a:rPr>
              <a:t>of Ordinary           Residence before marriage </a:t>
            </a:r>
          </a:p>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a:solidFill>
                  <a:schemeClr val="bg1"/>
                </a:solidFill>
              </a:rPr>
              <a:t>Marriage Registration Certificate </a:t>
            </a:r>
          </a:p>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a:solidFill>
                  <a:schemeClr val="bg1"/>
                </a:solidFill>
              </a:rPr>
              <a:t>“proof of Ordinary Residence </a:t>
            </a:r>
          </a:p>
        </p:txBody>
      </p:sp>
      <p:sp>
        <p:nvSpPr>
          <p:cNvPr id="14" name="Oval 13"/>
          <p:cNvSpPr>
            <a:spLocks noChangeArrowheads="1"/>
          </p:cNvSpPr>
          <p:nvPr/>
        </p:nvSpPr>
        <p:spPr bwMode="auto">
          <a:xfrm>
            <a:off x="3618821" y="1485900"/>
            <a:ext cx="2338387" cy="839788"/>
          </a:xfrm>
          <a:prstGeom prst="ellipse">
            <a:avLst/>
          </a:prstGeom>
          <a:solidFill>
            <a:schemeClr val="tx1"/>
          </a:solidFill>
          <a:ln w="12600">
            <a:solidFill>
              <a:srgbClr val="000000"/>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Times New Roman" pitchFamily="18" charset="0"/>
                <a:cs typeface="Times New Roman" pitchFamily="18" charset="0"/>
              </a:rPr>
              <a:t>Students</a:t>
            </a:r>
          </a:p>
        </p:txBody>
      </p:sp>
      <p:sp>
        <p:nvSpPr>
          <p:cNvPr id="15" name="Line 14"/>
          <p:cNvSpPr>
            <a:spLocks noChangeShapeType="1"/>
          </p:cNvSpPr>
          <p:nvPr/>
        </p:nvSpPr>
        <p:spPr bwMode="auto">
          <a:xfrm flipV="1">
            <a:off x="6596971" y="2428875"/>
            <a:ext cx="381000" cy="396875"/>
          </a:xfrm>
          <a:prstGeom prst="line">
            <a:avLst/>
          </a:prstGeom>
          <a:noFill/>
          <a:ln w="9360">
            <a:solidFill>
              <a:srgbClr val="000000"/>
            </a:solidFill>
            <a:miter lim="800000"/>
            <a:headEnd/>
            <a:tailEnd type="triangle" w="med" len="med"/>
          </a:ln>
        </p:spPr>
        <p:txBody>
          <a:bodyPr/>
          <a:lstStyle/>
          <a:p>
            <a:endParaRPr lang="en-ZW"/>
          </a:p>
        </p:txBody>
      </p:sp>
      <p:sp>
        <p:nvSpPr>
          <p:cNvPr id="16" name="Line 15"/>
          <p:cNvSpPr>
            <a:spLocks noChangeShapeType="1"/>
          </p:cNvSpPr>
          <p:nvPr/>
        </p:nvSpPr>
        <p:spPr bwMode="auto">
          <a:xfrm>
            <a:off x="7358971" y="3351213"/>
            <a:ext cx="762000" cy="152400"/>
          </a:xfrm>
          <a:prstGeom prst="line">
            <a:avLst/>
          </a:prstGeom>
          <a:noFill/>
          <a:ln w="9360">
            <a:solidFill>
              <a:srgbClr val="000000"/>
            </a:solidFill>
            <a:miter lim="800000"/>
            <a:headEnd/>
            <a:tailEnd type="triangle" w="med" len="med"/>
          </a:ln>
        </p:spPr>
        <p:txBody>
          <a:bodyPr/>
          <a:lstStyle/>
          <a:p>
            <a:endParaRPr lang="en-ZW"/>
          </a:p>
        </p:txBody>
      </p:sp>
      <p:sp>
        <p:nvSpPr>
          <p:cNvPr id="17" name="Line 16"/>
          <p:cNvSpPr>
            <a:spLocks noChangeShapeType="1"/>
          </p:cNvSpPr>
          <p:nvPr/>
        </p:nvSpPr>
        <p:spPr bwMode="auto">
          <a:xfrm>
            <a:off x="5987371" y="3656013"/>
            <a:ext cx="1587" cy="533400"/>
          </a:xfrm>
          <a:prstGeom prst="line">
            <a:avLst/>
          </a:prstGeom>
          <a:noFill/>
          <a:ln w="9360">
            <a:solidFill>
              <a:srgbClr val="000000"/>
            </a:solidFill>
            <a:miter lim="800000"/>
            <a:headEnd/>
            <a:tailEnd type="triangle" w="med" len="med"/>
          </a:ln>
        </p:spPr>
        <p:txBody>
          <a:bodyPr/>
          <a:lstStyle/>
          <a:p>
            <a:endParaRPr lang="en-ZW"/>
          </a:p>
        </p:txBody>
      </p:sp>
      <p:sp>
        <p:nvSpPr>
          <p:cNvPr id="18" name="Line 17"/>
          <p:cNvSpPr>
            <a:spLocks noChangeShapeType="1"/>
          </p:cNvSpPr>
          <p:nvPr/>
        </p:nvSpPr>
        <p:spPr bwMode="auto">
          <a:xfrm flipH="1">
            <a:off x="3998233" y="3275013"/>
            <a:ext cx="625475" cy="152400"/>
          </a:xfrm>
          <a:prstGeom prst="line">
            <a:avLst/>
          </a:prstGeom>
          <a:noFill/>
          <a:ln w="9360">
            <a:solidFill>
              <a:srgbClr val="000000"/>
            </a:solidFill>
            <a:miter lim="800000"/>
            <a:headEnd/>
            <a:tailEnd type="triangle" w="med" len="med"/>
          </a:ln>
        </p:spPr>
        <p:txBody>
          <a:bodyPr/>
          <a:lstStyle/>
          <a:p>
            <a:endParaRPr lang="en-ZW"/>
          </a:p>
        </p:txBody>
      </p:sp>
      <p:sp>
        <p:nvSpPr>
          <p:cNvPr id="19" name="Line 18"/>
          <p:cNvSpPr>
            <a:spLocks noChangeShapeType="1"/>
          </p:cNvSpPr>
          <p:nvPr/>
        </p:nvSpPr>
        <p:spPr bwMode="auto">
          <a:xfrm flipH="1" flipV="1">
            <a:off x="4901521" y="2379663"/>
            <a:ext cx="463550" cy="463550"/>
          </a:xfrm>
          <a:prstGeom prst="line">
            <a:avLst/>
          </a:prstGeom>
          <a:noFill/>
          <a:ln w="9360">
            <a:solidFill>
              <a:srgbClr val="000000"/>
            </a:solidFill>
            <a:miter lim="800000"/>
            <a:headEnd/>
            <a:tailEnd type="triangle" w="med" len="med"/>
          </a:ln>
        </p:spPr>
        <p:txBody>
          <a:bodyPr/>
          <a:lstStyle/>
          <a:p>
            <a:endParaRPr lang="en-ZW"/>
          </a:p>
        </p:txBody>
      </p:sp>
      <p:sp>
        <p:nvSpPr>
          <p:cNvPr id="20" name="Text Box 19"/>
          <p:cNvSpPr txBox="1">
            <a:spLocks noChangeArrowheads="1"/>
          </p:cNvSpPr>
          <p:nvPr/>
        </p:nvSpPr>
        <p:spPr bwMode="auto">
          <a:xfrm>
            <a:off x="1361395" y="227013"/>
            <a:ext cx="2112963" cy="1833028"/>
          </a:xfrm>
          <a:prstGeom prst="rect">
            <a:avLst/>
          </a:prstGeom>
          <a:solidFill>
            <a:schemeClr val="tx1"/>
          </a:solidFill>
          <a:ln w="9525">
            <a:noFill/>
            <a:round/>
            <a:headEnd/>
            <a:tailEnd/>
          </a:ln>
        </p:spPr>
        <p:txBody>
          <a:bodyPr wrap="square" lIns="100800" tIns="50400" rIns="100800" bIns="50400">
            <a:spAutoFit/>
          </a:bodyPr>
          <a:lstStyle/>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a:solidFill>
                  <a:schemeClr val="bg1"/>
                </a:solidFill>
              </a:rPr>
              <a:t>“Age proof” like  birth certificate, certificate from school</a:t>
            </a:r>
          </a:p>
          <a:p>
            <a:pPr marL="163513" indent="-163513">
              <a:spcBef>
                <a:spcPts val="938"/>
              </a:spcBef>
              <a:buClr>
                <a:srgbClr val="000000"/>
              </a:buClr>
              <a:buSzPct val="100000"/>
              <a:buFont typeface="Times New Roman" pitchFamily="18"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pPr>
            <a:r>
              <a:rPr lang="en-US" sz="1500" dirty="0" smtClean="0">
                <a:solidFill>
                  <a:schemeClr val="bg1"/>
                </a:solidFill>
              </a:rPr>
              <a:t>“</a:t>
            </a:r>
            <a:r>
              <a:rPr lang="en-US" sz="1500" dirty="0">
                <a:solidFill>
                  <a:schemeClr val="bg1"/>
                </a:solidFill>
              </a:rPr>
              <a:t>Proof of Ordinary Residence” like </a:t>
            </a:r>
            <a:r>
              <a:rPr lang="en-US" sz="1500" dirty="0" smtClean="0">
                <a:solidFill>
                  <a:schemeClr val="bg1"/>
                </a:solidFill>
              </a:rPr>
              <a:t>ration card</a:t>
            </a:r>
            <a:r>
              <a:rPr lang="en-US" sz="1500" dirty="0">
                <a:solidFill>
                  <a:schemeClr val="bg1"/>
                </a:solidFill>
              </a:rPr>
              <a:t>, passport etc</a:t>
            </a:r>
          </a:p>
        </p:txBody>
      </p:sp>
      <p:sp>
        <p:nvSpPr>
          <p:cNvPr id="21" name="TextBox 20"/>
          <p:cNvSpPr txBox="1"/>
          <p:nvPr/>
        </p:nvSpPr>
        <p:spPr>
          <a:xfrm>
            <a:off x="4692199" y="67627"/>
            <a:ext cx="2971800" cy="707886"/>
          </a:xfrm>
          <a:prstGeom prst="rect">
            <a:avLst/>
          </a:prstGeom>
          <a:noFill/>
        </p:spPr>
        <p:txBody>
          <a:bodyPr wrap="square" rtlCol="0">
            <a:spAutoFit/>
          </a:bodyPr>
          <a:lstStyle/>
          <a:p>
            <a:pPr algn="ctr"/>
            <a:r>
              <a:rPr lang="en-US" sz="4000" dirty="0" smtClean="0"/>
              <a:t>RECAP</a:t>
            </a:r>
            <a:endParaRPr lang="en-IN" sz="4000" dirty="0"/>
          </a:p>
        </p:txBody>
      </p:sp>
      <p:sp>
        <p:nvSpPr>
          <p:cNvPr id="22" name="Line 7"/>
          <p:cNvSpPr>
            <a:spLocks noChangeShapeType="1"/>
          </p:cNvSpPr>
          <p:nvPr/>
        </p:nvSpPr>
        <p:spPr bwMode="auto">
          <a:xfrm flipH="1">
            <a:off x="2835073" y="3962400"/>
            <a:ext cx="6258" cy="482736"/>
          </a:xfrm>
          <a:prstGeom prst="line">
            <a:avLst/>
          </a:prstGeom>
          <a:noFill/>
          <a:ln w="9360">
            <a:solidFill>
              <a:srgbClr val="000000"/>
            </a:solidFill>
            <a:miter lim="800000"/>
            <a:headEnd/>
            <a:tailEnd type="triangle" w="med" len="med"/>
          </a:ln>
        </p:spPr>
        <p:txBody>
          <a:bodyPr/>
          <a:lstStyle/>
          <a:p>
            <a:endParaRPr lang="en-ZW"/>
          </a:p>
        </p:txBody>
      </p:sp>
    </p:spTree>
    <p:extLst>
      <p:ext uri="{BB962C8B-B14F-4D97-AF65-F5344CB8AC3E}">
        <p14:creationId xmlns:p14="http://schemas.microsoft.com/office/powerpoint/2010/main" val="348092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2108344"/>
            <a:ext cx="8072845" cy="3156383"/>
          </a:xfrm>
        </p:spPr>
        <p:txBody>
          <a:bodyPr/>
          <a:lstStyle/>
          <a:p>
            <a:r>
              <a:rPr lang="en-US" sz="3600" b="1" dirty="0" smtClean="0"/>
              <a:t>OTHER FORMS:</a:t>
            </a:r>
            <a:br>
              <a:rPr lang="en-US" sz="3600" b="1" dirty="0" smtClean="0"/>
            </a:br>
            <a:r>
              <a:rPr lang="en-US" sz="3600" b="1" dirty="0" smtClean="0"/>
              <a:t/>
            </a:r>
            <a:br>
              <a:rPr lang="en-US" sz="3600" b="1" dirty="0" smtClean="0"/>
            </a:br>
            <a:r>
              <a:rPr lang="en-US" sz="3600" b="1" dirty="0" smtClean="0"/>
              <a:t>OVERSEAS ELECTORS (Form 6A),</a:t>
            </a:r>
            <a:br>
              <a:rPr lang="en-US" sz="3600" b="1" dirty="0" smtClean="0"/>
            </a:br>
            <a:r>
              <a:rPr lang="en-US" sz="3600" b="1" dirty="0" smtClean="0"/>
              <a:t>DELETION (Form 7),</a:t>
            </a:r>
            <a:br>
              <a:rPr lang="en-US" sz="3600" b="1" dirty="0" smtClean="0"/>
            </a:br>
            <a:r>
              <a:rPr lang="en-US" sz="3600" b="1" dirty="0" smtClean="0"/>
              <a:t>TRANSPOSITION WITHIN AC (Form 8A)</a:t>
            </a:r>
            <a:br>
              <a:rPr lang="en-US" sz="3600" b="1" dirty="0" smtClean="0"/>
            </a:br>
            <a:r>
              <a:rPr lang="en-US" sz="3600" b="1" dirty="0" smtClean="0"/>
              <a:t>&amp; MODIFICATION (Form 8)</a:t>
            </a:r>
            <a:endParaRPr lang="en-IN" sz="3600" dirty="0"/>
          </a:p>
        </p:txBody>
      </p:sp>
    </p:spTree>
    <p:extLst>
      <p:ext uri="{BB962C8B-B14F-4D97-AF65-F5344CB8AC3E}">
        <p14:creationId xmlns:p14="http://schemas.microsoft.com/office/powerpoint/2010/main" val="242211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879101" y="1763712"/>
            <a:ext cx="3070226" cy="1512887"/>
          </a:xfrm>
          <a:prstGeom prst="ellipse">
            <a:avLst/>
          </a:prstGeom>
          <a:solidFill>
            <a:schemeClr val="tx1"/>
          </a:solidFill>
          <a:ln w="12600">
            <a:solidFill>
              <a:schemeClr val="bg1"/>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chemeClr val="bg1"/>
                </a:solidFill>
                <a:latin typeface="Times New Roman" pitchFamily="18" charset="0"/>
                <a:cs typeface="Times New Roman" pitchFamily="18" charset="0"/>
              </a:rPr>
              <a:t>Enrolment of Overseas </a:t>
            </a:r>
          </a:p>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chemeClr val="bg1"/>
                </a:solidFill>
                <a:latin typeface="Times New Roman" pitchFamily="18" charset="0"/>
                <a:cs typeface="Times New Roman" pitchFamily="18" charset="0"/>
              </a:rPr>
              <a:t>Voters (Form 6A)</a:t>
            </a:r>
            <a:endParaRPr lang="en-US" sz="1800" b="1" dirty="0">
              <a:solidFill>
                <a:schemeClr val="bg1"/>
              </a:solidFill>
              <a:latin typeface="Times New Roman" pitchFamily="18" charset="0"/>
              <a:cs typeface="Times New Roman" pitchFamily="18" charset="0"/>
            </a:endParaRPr>
          </a:p>
        </p:txBody>
      </p:sp>
      <p:sp>
        <p:nvSpPr>
          <p:cNvPr id="3" name="Oval 2"/>
          <p:cNvSpPr>
            <a:spLocks noChangeArrowheads="1"/>
          </p:cNvSpPr>
          <p:nvPr/>
        </p:nvSpPr>
        <p:spPr bwMode="auto">
          <a:xfrm>
            <a:off x="2009277" y="4116387"/>
            <a:ext cx="2687637" cy="1258887"/>
          </a:xfrm>
          <a:prstGeom prst="ellipse">
            <a:avLst/>
          </a:prstGeom>
          <a:solidFill>
            <a:schemeClr val="tx1"/>
          </a:solidFill>
          <a:ln w="12600">
            <a:solidFill>
              <a:schemeClr val="bg1"/>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chemeClr val="bg1"/>
                </a:solidFill>
                <a:latin typeface="Times New Roman" pitchFamily="18" charset="0"/>
                <a:cs typeface="Times New Roman" pitchFamily="18" charset="0"/>
              </a:rPr>
              <a:t>Correction (Form </a:t>
            </a:r>
            <a:r>
              <a:rPr lang="en-US" sz="2000" b="1" dirty="0" smtClean="0">
                <a:solidFill>
                  <a:schemeClr val="bg1"/>
                </a:solidFill>
                <a:latin typeface="Times New Roman" pitchFamily="18" charset="0"/>
                <a:cs typeface="Times New Roman" pitchFamily="18" charset="0"/>
              </a:rPr>
              <a:t>7)</a:t>
            </a:r>
            <a:endParaRPr lang="en-US" sz="2000" b="1" dirty="0">
              <a:solidFill>
                <a:schemeClr val="bg1"/>
              </a:solidFill>
              <a:latin typeface="Times New Roman" pitchFamily="18" charset="0"/>
              <a:cs typeface="Times New Roman" pitchFamily="18" charset="0"/>
            </a:endParaRPr>
          </a:p>
        </p:txBody>
      </p:sp>
      <p:sp>
        <p:nvSpPr>
          <p:cNvPr id="4" name="Line 3"/>
          <p:cNvSpPr>
            <a:spLocks noChangeShapeType="1"/>
          </p:cNvSpPr>
          <p:nvPr/>
        </p:nvSpPr>
        <p:spPr bwMode="auto">
          <a:xfrm flipV="1">
            <a:off x="5033464" y="1267097"/>
            <a:ext cx="1979372" cy="926826"/>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5" name="Line 4"/>
          <p:cNvSpPr>
            <a:spLocks noChangeShapeType="1"/>
          </p:cNvSpPr>
          <p:nvPr/>
        </p:nvSpPr>
        <p:spPr bwMode="auto">
          <a:xfrm flipV="1">
            <a:off x="5079503" y="2050868"/>
            <a:ext cx="1933334" cy="441506"/>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6" name="Line 5"/>
          <p:cNvSpPr>
            <a:spLocks noChangeShapeType="1"/>
          </p:cNvSpPr>
          <p:nvPr/>
        </p:nvSpPr>
        <p:spPr bwMode="auto">
          <a:xfrm>
            <a:off x="5033463" y="3024187"/>
            <a:ext cx="1979373" cy="584161"/>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7" name="Line 6"/>
          <p:cNvSpPr>
            <a:spLocks noChangeShapeType="1"/>
          </p:cNvSpPr>
          <p:nvPr/>
        </p:nvSpPr>
        <p:spPr bwMode="auto">
          <a:xfrm>
            <a:off x="4892495" y="4691024"/>
            <a:ext cx="2120342" cy="89981"/>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8" name="Line 7"/>
          <p:cNvSpPr>
            <a:spLocks noChangeShapeType="1"/>
          </p:cNvSpPr>
          <p:nvPr/>
        </p:nvSpPr>
        <p:spPr bwMode="auto">
          <a:xfrm>
            <a:off x="4892495" y="5018725"/>
            <a:ext cx="2120342" cy="611366"/>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9" name="Text Box 8"/>
          <p:cNvSpPr txBox="1">
            <a:spLocks noChangeArrowheads="1"/>
          </p:cNvSpPr>
          <p:nvPr/>
        </p:nvSpPr>
        <p:spPr bwMode="auto">
          <a:xfrm>
            <a:off x="7289302" y="986729"/>
            <a:ext cx="2451576" cy="409561"/>
          </a:xfrm>
          <a:prstGeom prst="rect">
            <a:avLst/>
          </a:prstGeom>
          <a:solidFill>
            <a:schemeClr val="tx1"/>
          </a:solidFill>
          <a:ln w="9525">
            <a:solidFill>
              <a:schemeClr val="bg1"/>
            </a:solidFill>
            <a:round/>
            <a:headEnd/>
            <a:tailEnd/>
          </a:ln>
        </p:spPr>
        <p:txBody>
          <a:bodyPr wrap="square" lIns="100800" tIns="50400" rIns="100800" bIns="50400">
            <a:spAutoFit/>
          </a:bodyPr>
          <a:lstStyle/>
          <a:p>
            <a:pPr algn="ct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latin typeface="Times New Roman" pitchFamily="18" charset="0"/>
                <a:cs typeface="Times New Roman" pitchFamily="18" charset="0"/>
              </a:rPr>
              <a:t>New registration</a:t>
            </a:r>
            <a:endParaRPr lang="en-US" sz="2000" b="1" dirty="0">
              <a:solidFill>
                <a:schemeClr val="bg1"/>
              </a:solidFill>
              <a:latin typeface="Times New Roman" pitchFamily="18" charset="0"/>
              <a:cs typeface="Times New Roman" pitchFamily="18" charset="0"/>
            </a:endParaRPr>
          </a:p>
        </p:txBody>
      </p:sp>
      <p:sp>
        <p:nvSpPr>
          <p:cNvPr id="10" name="Text Box 9"/>
          <p:cNvSpPr txBox="1">
            <a:spLocks noChangeArrowheads="1"/>
          </p:cNvSpPr>
          <p:nvPr/>
        </p:nvSpPr>
        <p:spPr bwMode="auto">
          <a:xfrm>
            <a:off x="7289302" y="1739070"/>
            <a:ext cx="2451576" cy="409561"/>
          </a:xfrm>
          <a:prstGeom prst="rect">
            <a:avLst/>
          </a:prstGeom>
          <a:solidFill>
            <a:schemeClr val="tx1"/>
          </a:solidFill>
          <a:ln w="9525">
            <a:solidFill>
              <a:schemeClr val="bg1"/>
            </a:solidFill>
            <a:round/>
            <a:headEnd/>
            <a:tailEnd/>
          </a:ln>
        </p:spPr>
        <p:txBody>
          <a:bodyPr wrap="square" lIns="100800" tIns="50400" rIns="100800" bIns="50400">
            <a:spAutoFit/>
          </a:bodyPr>
          <a:lstStyle/>
          <a:p>
            <a:pPr algn="ctr">
              <a:spcBef>
                <a:spcPts val="125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latin typeface="Times New Roman" pitchFamily="18" charset="0"/>
                <a:cs typeface="Times New Roman" pitchFamily="18" charset="0"/>
              </a:rPr>
              <a:t>Passport copy</a:t>
            </a:r>
            <a:endParaRPr lang="en-US" sz="2000" b="1" dirty="0">
              <a:solidFill>
                <a:schemeClr val="bg1"/>
              </a:solidFill>
              <a:latin typeface="Times New Roman" pitchFamily="18" charset="0"/>
              <a:cs typeface="Times New Roman" pitchFamily="18" charset="0"/>
            </a:endParaRPr>
          </a:p>
        </p:txBody>
      </p:sp>
      <p:sp>
        <p:nvSpPr>
          <p:cNvPr id="11" name="Text Box 10"/>
          <p:cNvSpPr txBox="1">
            <a:spLocks noChangeArrowheads="1"/>
          </p:cNvSpPr>
          <p:nvPr/>
        </p:nvSpPr>
        <p:spPr bwMode="auto">
          <a:xfrm>
            <a:off x="7289302" y="3487277"/>
            <a:ext cx="2900271" cy="717338"/>
          </a:xfrm>
          <a:prstGeom prst="rect">
            <a:avLst/>
          </a:prstGeom>
          <a:solidFill>
            <a:schemeClr val="tx1"/>
          </a:solidFill>
          <a:ln w="9525">
            <a:solidFill>
              <a:schemeClr val="bg1"/>
            </a:solidFill>
            <a:round/>
            <a:headEnd/>
            <a:tailEnd/>
          </a:ln>
        </p:spPr>
        <p:txBody>
          <a:bodyPr wrap="square" lIns="100800" tIns="50400" rIns="100800" bIns="50400">
            <a:spAutoFit/>
          </a:bodyPr>
          <a:lstStyle/>
          <a:p>
            <a:pPr algn="ct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latin typeface="Times New Roman" pitchFamily="18" charset="0"/>
                <a:cs typeface="Times New Roman" pitchFamily="18" charset="0"/>
              </a:rPr>
              <a:t>Form to be sent to ERO by post or personally</a:t>
            </a:r>
            <a:endParaRPr lang="en-US" sz="2000" b="1" dirty="0">
              <a:solidFill>
                <a:schemeClr val="bg1"/>
              </a:solidFill>
              <a:latin typeface="Times New Roman" pitchFamily="18" charset="0"/>
              <a:cs typeface="Times New Roman" pitchFamily="18" charset="0"/>
            </a:endParaRPr>
          </a:p>
        </p:txBody>
      </p:sp>
      <p:sp>
        <p:nvSpPr>
          <p:cNvPr id="12" name="Text Box 11"/>
          <p:cNvSpPr txBox="1">
            <a:spLocks noChangeArrowheads="1"/>
          </p:cNvSpPr>
          <p:nvPr/>
        </p:nvSpPr>
        <p:spPr bwMode="auto">
          <a:xfrm>
            <a:off x="7326540" y="4541049"/>
            <a:ext cx="2414337" cy="409561"/>
          </a:xfrm>
          <a:prstGeom prst="rect">
            <a:avLst/>
          </a:prstGeom>
          <a:solidFill>
            <a:schemeClr val="tx1"/>
          </a:solidFill>
          <a:ln w="9525">
            <a:solidFill>
              <a:schemeClr val="bg1"/>
            </a:solidFill>
            <a:round/>
            <a:headEnd/>
            <a:tailEnd/>
          </a:ln>
        </p:spPr>
        <p:txBody>
          <a:bodyPr wrap="square" lIns="100800" tIns="50400" rIns="100800" bIns="50400">
            <a:spAutoFit/>
          </a:bodyPr>
          <a:lstStyle/>
          <a:p>
            <a:pPr algn="ctr">
              <a:spcBef>
                <a:spcPts val="125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latin typeface="Times New Roman" pitchFamily="18" charset="0"/>
                <a:cs typeface="Times New Roman" pitchFamily="18" charset="0"/>
              </a:rPr>
              <a:t>Objections</a:t>
            </a:r>
            <a:endParaRPr lang="en-US" sz="2000" b="1" dirty="0">
              <a:solidFill>
                <a:schemeClr val="bg1"/>
              </a:solidFill>
              <a:latin typeface="Times New Roman" pitchFamily="18" charset="0"/>
              <a:cs typeface="Times New Roman" pitchFamily="18" charset="0"/>
            </a:endParaRPr>
          </a:p>
        </p:txBody>
      </p:sp>
      <p:sp>
        <p:nvSpPr>
          <p:cNvPr id="13" name="Text Box 12"/>
          <p:cNvSpPr txBox="1">
            <a:spLocks noChangeArrowheads="1"/>
          </p:cNvSpPr>
          <p:nvPr/>
        </p:nvSpPr>
        <p:spPr bwMode="auto">
          <a:xfrm>
            <a:off x="7323364" y="5480056"/>
            <a:ext cx="2417513" cy="409561"/>
          </a:xfrm>
          <a:prstGeom prst="rect">
            <a:avLst/>
          </a:prstGeom>
          <a:solidFill>
            <a:schemeClr val="tx1"/>
          </a:solidFill>
          <a:ln w="9525">
            <a:solidFill>
              <a:schemeClr val="bg1"/>
            </a:solidFill>
            <a:round/>
            <a:headEnd/>
            <a:tailEnd/>
          </a:ln>
        </p:spPr>
        <p:txBody>
          <a:bodyPr wrap="square" lIns="100800" tIns="50400" rIns="100800" bIns="50400">
            <a:spAutoFit/>
          </a:bodyPr>
          <a:lstStyle/>
          <a:p>
            <a:pPr algn="ct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chemeClr val="bg1"/>
                </a:solidFill>
                <a:latin typeface="Times New Roman" pitchFamily="18" charset="0"/>
                <a:cs typeface="Times New Roman" pitchFamily="18" charset="0"/>
              </a:rPr>
              <a:t>Justification</a:t>
            </a:r>
            <a:endParaRPr lang="en-US" sz="2000" b="1" dirty="0">
              <a:solidFill>
                <a:schemeClr val="bg1"/>
              </a:solidFill>
              <a:latin typeface="Times New Roman" pitchFamily="18" charset="0"/>
              <a:cs typeface="Times New Roman" pitchFamily="18" charset="0"/>
            </a:endParaRPr>
          </a:p>
        </p:txBody>
      </p:sp>
      <p:sp>
        <p:nvSpPr>
          <p:cNvPr id="14" name="Line 4"/>
          <p:cNvSpPr>
            <a:spLocks noChangeShapeType="1"/>
          </p:cNvSpPr>
          <p:nvPr/>
        </p:nvSpPr>
        <p:spPr bwMode="auto">
          <a:xfrm>
            <a:off x="5090616" y="2744341"/>
            <a:ext cx="1922221" cy="78870"/>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15" name="TextBox 14"/>
          <p:cNvSpPr txBox="1"/>
          <p:nvPr/>
        </p:nvSpPr>
        <p:spPr>
          <a:xfrm>
            <a:off x="7289302" y="2494517"/>
            <a:ext cx="2590801" cy="707886"/>
          </a:xfrm>
          <a:prstGeom prst="rect">
            <a:avLst/>
          </a:prstGeom>
          <a:solidFill>
            <a:schemeClr val="tx1"/>
          </a:solidFill>
          <a:ln>
            <a:solidFill>
              <a:schemeClr val="bg1"/>
            </a:solidFill>
          </a:ln>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BLO may be asked to verify </a:t>
            </a:r>
            <a:r>
              <a:rPr lang="en-US" sz="2000" b="1" dirty="0">
                <a:solidFill>
                  <a:schemeClr val="bg1"/>
                </a:solidFill>
                <a:latin typeface="Times New Roman" pitchFamily="18" charset="0"/>
                <a:cs typeface="Times New Roman" pitchFamily="18" charset="0"/>
              </a:rPr>
              <a:t>&amp;</a:t>
            </a:r>
            <a:r>
              <a:rPr lang="en-US" sz="2000" b="1" dirty="0" smtClean="0">
                <a:solidFill>
                  <a:schemeClr val="bg1"/>
                </a:solidFill>
                <a:latin typeface="Times New Roman" pitchFamily="18" charset="0"/>
                <a:cs typeface="Times New Roman" pitchFamily="18" charset="0"/>
              </a:rPr>
              <a:t> report</a:t>
            </a:r>
            <a:endParaRPr lang="en-IN"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568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151243" y="1724525"/>
            <a:ext cx="2994026" cy="1512887"/>
          </a:xfrm>
          <a:prstGeom prst="ellipse">
            <a:avLst/>
          </a:prstGeom>
          <a:solidFill>
            <a:schemeClr val="tx1"/>
          </a:solidFill>
          <a:ln w="12600">
            <a:solidFill>
              <a:schemeClr val="bg1"/>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chemeClr val="bg1"/>
                </a:solidFill>
                <a:latin typeface="Times New Roman" pitchFamily="18" charset="0"/>
                <a:cs typeface="Times New Roman" pitchFamily="18" charset="0"/>
              </a:rPr>
              <a:t>Transposition/change of </a:t>
            </a:r>
          </a:p>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chemeClr val="bg1"/>
                </a:solidFill>
                <a:latin typeface="Times New Roman" pitchFamily="18" charset="0"/>
                <a:cs typeface="Times New Roman" pitchFamily="18" charset="0"/>
              </a:rPr>
              <a:t>address within constituency  </a:t>
            </a:r>
          </a:p>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chemeClr val="bg1"/>
                </a:solidFill>
                <a:latin typeface="Times New Roman" pitchFamily="18" charset="0"/>
                <a:cs typeface="Times New Roman" pitchFamily="18" charset="0"/>
              </a:rPr>
              <a:t>(</a:t>
            </a:r>
            <a:r>
              <a:rPr lang="en-US" sz="1800" b="1" dirty="0">
                <a:solidFill>
                  <a:schemeClr val="bg1"/>
                </a:solidFill>
                <a:latin typeface="Times New Roman" pitchFamily="18" charset="0"/>
                <a:cs typeface="Times New Roman" pitchFamily="18" charset="0"/>
              </a:rPr>
              <a:t>Form 8A)</a:t>
            </a:r>
          </a:p>
        </p:txBody>
      </p:sp>
      <p:sp>
        <p:nvSpPr>
          <p:cNvPr id="3" name="Oval 2"/>
          <p:cNvSpPr>
            <a:spLocks noChangeArrowheads="1"/>
          </p:cNvSpPr>
          <p:nvPr/>
        </p:nvSpPr>
        <p:spPr bwMode="auto">
          <a:xfrm>
            <a:off x="2205219" y="4077200"/>
            <a:ext cx="2687637" cy="1258887"/>
          </a:xfrm>
          <a:prstGeom prst="ellipse">
            <a:avLst/>
          </a:prstGeom>
          <a:solidFill>
            <a:schemeClr val="tx1"/>
          </a:solidFill>
          <a:ln w="12600">
            <a:solidFill>
              <a:schemeClr val="bg1"/>
            </a:solidFill>
            <a:miter lim="800000"/>
            <a:headEnd/>
            <a:tailEnd/>
          </a:ln>
        </p:spPr>
        <p:txBody>
          <a:bodyPr wrap="none" lIns="100800" tIns="50400" rIns="100800" bIns="504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chemeClr val="bg1"/>
                </a:solidFill>
                <a:latin typeface="Times New Roman" pitchFamily="18" charset="0"/>
                <a:cs typeface="Times New Roman" pitchFamily="18" charset="0"/>
              </a:rPr>
              <a:t>Correction (Form 8)</a:t>
            </a:r>
          </a:p>
        </p:txBody>
      </p:sp>
      <p:sp>
        <p:nvSpPr>
          <p:cNvPr id="4" name="Line 3"/>
          <p:cNvSpPr>
            <a:spLocks noChangeShapeType="1"/>
          </p:cNvSpPr>
          <p:nvPr/>
        </p:nvSpPr>
        <p:spPr bwMode="auto">
          <a:xfrm flipV="1">
            <a:off x="5229406" y="1294312"/>
            <a:ext cx="1874838" cy="860425"/>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5" name="Line 4"/>
          <p:cNvSpPr>
            <a:spLocks noChangeShapeType="1"/>
          </p:cNvSpPr>
          <p:nvPr/>
        </p:nvSpPr>
        <p:spPr bwMode="auto">
          <a:xfrm flipV="1">
            <a:off x="5275444" y="2361112"/>
            <a:ext cx="2057400" cy="92075"/>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6" name="Line 5"/>
          <p:cNvSpPr>
            <a:spLocks noChangeShapeType="1"/>
          </p:cNvSpPr>
          <p:nvPr/>
        </p:nvSpPr>
        <p:spPr bwMode="auto">
          <a:xfrm>
            <a:off x="5275444" y="2769327"/>
            <a:ext cx="1828800" cy="627016"/>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7" name="Line 6"/>
          <p:cNvSpPr>
            <a:spLocks noChangeShapeType="1"/>
          </p:cNvSpPr>
          <p:nvPr/>
        </p:nvSpPr>
        <p:spPr bwMode="auto">
          <a:xfrm>
            <a:off x="5199244" y="4655050"/>
            <a:ext cx="1905000" cy="1587"/>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8" name="Line 7"/>
          <p:cNvSpPr>
            <a:spLocks noChangeShapeType="1"/>
          </p:cNvSpPr>
          <p:nvPr/>
        </p:nvSpPr>
        <p:spPr bwMode="auto">
          <a:xfrm>
            <a:off x="5199244" y="5112250"/>
            <a:ext cx="1905000" cy="609600"/>
          </a:xfrm>
          <a:prstGeom prst="line">
            <a:avLst/>
          </a:prstGeom>
          <a:noFill/>
          <a:ln w="28440">
            <a:solidFill>
              <a:schemeClr val="bg1"/>
            </a:solidFill>
            <a:miter lim="800000"/>
            <a:headEnd type="triangle" w="med" len="med"/>
            <a:tailEnd/>
          </a:ln>
        </p:spPr>
        <p:txBody>
          <a:bodyPr/>
          <a:lstStyle/>
          <a:p>
            <a:endParaRPr lang="en-ZW">
              <a:solidFill>
                <a:schemeClr val="bg1"/>
              </a:solidFill>
            </a:endParaRPr>
          </a:p>
        </p:txBody>
      </p:sp>
      <p:sp>
        <p:nvSpPr>
          <p:cNvPr id="9" name="Text Box 8"/>
          <p:cNvSpPr txBox="1">
            <a:spLocks noChangeArrowheads="1"/>
          </p:cNvSpPr>
          <p:nvPr/>
        </p:nvSpPr>
        <p:spPr bwMode="auto">
          <a:xfrm>
            <a:off x="7474925" y="733924"/>
            <a:ext cx="2687638" cy="711200"/>
          </a:xfrm>
          <a:prstGeom prst="rect">
            <a:avLst/>
          </a:prstGeom>
          <a:solidFill>
            <a:schemeClr val="tx1"/>
          </a:solidFill>
          <a:ln w="9525">
            <a:solidFill>
              <a:schemeClr val="bg1"/>
            </a:solidFill>
            <a:round/>
            <a:headEnd/>
            <a:tailEnd/>
          </a:ln>
        </p:spPr>
        <p:txBody>
          <a:bodyPr lIns="100800" tIns="50400" rIns="100800" bIns="50400">
            <a:spAutoFit/>
          </a:bodyPr>
          <a:lstStyle/>
          <a:p>
            <a:pP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chemeClr val="bg1"/>
                </a:solidFill>
                <a:latin typeface="Times New Roman" pitchFamily="18" charset="0"/>
                <a:cs typeface="Times New Roman" pitchFamily="18" charset="0"/>
              </a:rPr>
              <a:t>Part &amp; Sl. No. of previous enrollment</a:t>
            </a:r>
          </a:p>
        </p:txBody>
      </p:sp>
      <p:sp>
        <p:nvSpPr>
          <p:cNvPr id="10" name="Text Box 9"/>
          <p:cNvSpPr txBox="1">
            <a:spLocks noChangeArrowheads="1"/>
          </p:cNvSpPr>
          <p:nvPr/>
        </p:nvSpPr>
        <p:spPr bwMode="auto">
          <a:xfrm>
            <a:off x="7485243" y="2046787"/>
            <a:ext cx="2100263" cy="406400"/>
          </a:xfrm>
          <a:prstGeom prst="rect">
            <a:avLst/>
          </a:prstGeom>
          <a:solidFill>
            <a:schemeClr val="tx1"/>
          </a:solidFill>
          <a:ln w="9525">
            <a:solidFill>
              <a:schemeClr val="bg1"/>
            </a:solidFill>
            <a:round/>
            <a:headEnd/>
            <a:tailEnd/>
          </a:ln>
        </p:spPr>
        <p:txBody>
          <a:bodyPr lIns="100800" tIns="50400" rIns="100800" bIns="50400">
            <a:spAutoFit/>
          </a:bodyPr>
          <a:lstStyle/>
          <a:p>
            <a:pPr>
              <a:spcBef>
                <a:spcPts val="125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chemeClr val="bg1"/>
                </a:solidFill>
                <a:latin typeface="Times New Roman" pitchFamily="18" charset="0"/>
                <a:cs typeface="Times New Roman" pitchFamily="18" charset="0"/>
              </a:rPr>
              <a:t>EPIC</a:t>
            </a:r>
          </a:p>
        </p:txBody>
      </p:sp>
      <p:sp>
        <p:nvSpPr>
          <p:cNvPr id="11" name="Text Box 10"/>
          <p:cNvSpPr txBox="1">
            <a:spLocks noChangeArrowheads="1"/>
          </p:cNvSpPr>
          <p:nvPr/>
        </p:nvSpPr>
        <p:spPr bwMode="auto">
          <a:xfrm>
            <a:off x="7485244" y="3054850"/>
            <a:ext cx="2100262" cy="711200"/>
          </a:xfrm>
          <a:prstGeom prst="rect">
            <a:avLst/>
          </a:prstGeom>
          <a:solidFill>
            <a:schemeClr val="tx1"/>
          </a:solidFill>
          <a:ln w="9525">
            <a:solidFill>
              <a:schemeClr val="bg1"/>
            </a:solidFill>
            <a:round/>
            <a:headEnd/>
            <a:tailEnd/>
          </a:ln>
        </p:spPr>
        <p:txBody>
          <a:bodyPr lIns="100800" tIns="50400" rIns="100800" bIns="50400">
            <a:spAutoFit/>
          </a:bodyPr>
          <a:lstStyle/>
          <a:p>
            <a:pP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chemeClr val="bg1"/>
                </a:solidFill>
                <a:latin typeface="Times New Roman" pitchFamily="18" charset="0"/>
                <a:cs typeface="Times New Roman" pitchFamily="18" charset="0"/>
              </a:rPr>
              <a:t>Ordinary residence</a:t>
            </a:r>
          </a:p>
        </p:txBody>
      </p:sp>
      <p:sp>
        <p:nvSpPr>
          <p:cNvPr id="12" name="Text Box 11"/>
          <p:cNvSpPr txBox="1">
            <a:spLocks noChangeArrowheads="1"/>
          </p:cNvSpPr>
          <p:nvPr/>
        </p:nvSpPr>
        <p:spPr bwMode="auto">
          <a:xfrm>
            <a:off x="7474925" y="4299450"/>
            <a:ext cx="2286000" cy="711200"/>
          </a:xfrm>
          <a:prstGeom prst="rect">
            <a:avLst/>
          </a:prstGeom>
          <a:solidFill>
            <a:schemeClr val="tx1"/>
          </a:solidFill>
          <a:ln w="9525">
            <a:solidFill>
              <a:schemeClr val="bg1"/>
            </a:solidFill>
            <a:round/>
            <a:headEnd/>
            <a:tailEnd/>
          </a:ln>
        </p:spPr>
        <p:txBody>
          <a:bodyPr lIns="100800" tIns="50400" rIns="100800" bIns="50400">
            <a:spAutoFit/>
          </a:bodyPr>
          <a:lstStyle/>
          <a:p>
            <a:pPr>
              <a:spcBef>
                <a:spcPts val="125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chemeClr val="bg1"/>
                </a:solidFill>
                <a:latin typeface="Times New Roman" pitchFamily="18" charset="0"/>
                <a:cs typeface="Times New Roman" pitchFamily="18" charset="0"/>
              </a:rPr>
              <a:t>Part &amp; Sl. No. of enrollment</a:t>
            </a:r>
          </a:p>
        </p:txBody>
      </p:sp>
      <p:sp>
        <p:nvSpPr>
          <p:cNvPr id="13" name="Text Box 12"/>
          <p:cNvSpPr txBox="1">
            <a:spLocks noChangeArrowheads="1"/>
          </p:cNvSpPr>
          <p:nvPr/>
        </p:nvSpPr>
        <p:spPr bwMode="auto">
          <a:xfrm>
            <a:off x="7485244" y="5417050"/>
            <a:ext cx="2667000" cy="711200"/>
          </a:xfrm>
          <a:prstGeom prst="rect">
            <a:avLst/>
          </a:prstGeom>
          <a:solidFill>
            <a:schemeClr val="tx1"/>
          </a:solidFill>
          <a:ln w="9525">
            <a:solidFill>
              <a:schemeClr val="bg1"/>
            </a:solidFill>
            <a:round/>
            <a:headEnd/>
            <a:tailEnd/>
          </a:ln>
        </p:spPr>
        <p:txBody>
          <a:bodyPr lIns="100800" tIns="50400" rIns="100800" bIns="50400">
            <a:spAutoFit/>
          </a:bodyPr>
          <a:lstStyle/>
          <a:p>
            <a:pPr>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chemeClr val="bg1"/>
                </a:solidFill>
                <a:latin typeface="Times New Roman" pitchFamily="18" charset="0"/>
                <a:cs typeface="Times New Roman" pitchFamily="18" charset="0"/>
              </a:rPr>
              <a:t>Evidence in </a:t>
            </a:r>
            <a:r>
              <a:rPr lang="en-US" sz="2000" b="1" dirty="0" smtClean="0">
                <a:solidFill>
                  <a:schemeClr val="bg1"/>
                </a:solidFill>
                <a:latin typeface="Times New Roman" pitchFamily="18" charset="0"/>
                <a:cs typeface="Times New Roman" pitchFamily="18" charset="0"/>
              </a:rPr>
              <a:t>favor </a:t>
            </a:r>
            <a:r>
              <a:rPr lang="en-US" sz="2000" b="1" dirty="0">
                <a:solidFill>
                  <a:schemeClr val="bg1"/>
                </a:solidFill>
                <a:latin typeface="Times New Roman" pitchFamily="18" charset="0"/>
                <a:cs typeface="Times New Roman" pitchFamily="18" charset="0"/>
              </a:rPr>
              <a:t>of correction sought for</a:t>
            </a:r>
          </a:p>
        </p:txBody>
      </p:sp>
    </p:spTree>
    <p:extLst>
      <p:ext uri="{BB962C8B-B14F-4D97-AF65-F5344CB8AC3E}">
        <p14:creationId xmlns:p14="http://schemas.microsoft.com/office/powerpoint/2010/main" val="6498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charset="0"/>
              </a:rPr>
              <a:t>ENROLLMENT OF OVERSEAS ELECTORS</a:t>
            </a:r>
            <a:endParaRPr lang="en-IN" dirty="0"/>
          </a:p>
        </p:txBody>
      </p:sp>
      <p:sp>
        <p:nvSpPr>
          <p:cNvPr id="3" name="Content Placeholder 2"/>
          <p:cNvSpPr>
            <a:spLocks noGrp="1"/>
          </p:cNvSpPr>
          <p:nvPr>
            <p:ph idx="1"/>
          </p:nvPr>
        </p:nvSpPr>
        <p:spPr>
          <a:xfrm>
            <a:off x="609600" y="1658982"/>
            <a:ext cx="10972800" cy="4665617"/>
          </a:xfrm>
        </p:spPr>
        <p:txBody>
          <a:bodyPr/>
          <a:lstStyle/>
          <a:p>
            <a:pPr marL="449263" indent="-363538" algn="just" defTabSz="1008063">
              <a:spcBef>
                <a:spcPct val="20000"/>
              </a:spcBef>
              <a:buFont typeface="Times New Roman" pitchFamily="18" charset="0"/>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solidFill>
                  <a:srgbClr val="CCFF33"/>
                </a:solidFill>
                <a:cs typeface="Arial" charset="0"/>
              </a:rPr>
              <a:t>An overseas elector is </a:t>
            </a:r>
            <a:endParaRPr lang="en-US" dirty="0" smtClean="0">
              <a:solidFill>
                <a:srgbClr val="CCFF33"/>
              </a:solidFill>
              <a:cs typeface="Arial" charset="0"/>
            </a:endParaRPr>
          </a:p>
          <a:p>
            <a:pPr marL="702945" lvl="1" indent="-342900" algn="just" defTabSz="1008063">
              <a:spcBef>
                <a:spcPct val="20000"/>
              </a:spcBef>
              <a:buFontTx/>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an </a:t>
            </a:r>
            <a:r>
              <a:rPr lang="en-US" dirty="0">
                <a:cs typeface="Arial" charset="0"/>
              </a:rPr>
              <a:t>Indian citizen absent from his place of ordinary residence in India due to employment, education or </a:t>
            </a:r>
            <a:r>
              <a:rPr lang="en-US" dirty="0" smtClean="0">
                <a:cs typeface="Arial" charset="0"/>
              </a:rPr>
              <a:t>otherwise,</a:t>
            </a:r>
          </a:p>
          <a:p>
            <a:pPr marL="702945" lvl="1" indent="-342900" algn="just" defTabSz="1008063">
              <a:spcBef>
                <a:spcPct val="20000"/>
              </a:spcBef>
              <a:buFontTx/>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has </a:t>
            </a:r>
            <a:r>
              <a:rPr lang="en-US" b="1" dirty="0">
                <a:cs typeface="Arial" charset="0"/>
              </a:rPr>
              <a:t>neither included his name in electoral roll nor has acquired citizenship of any other </a:t>
            </a:r>
            <a:r>
              <a:rPr lang="en-US" b="1" dirty="0" smtClean="0">
                <a:cs typeface="Arial" charset="0"/>
              </a:rPr>
              <a:t>country.</a:t>
            </a:r>
            <a:endParaRPr lang="en-US" b="1" dirty="0">
              <a:cs typeface="Arial" charset="0"/>
            </a:endParaRPr>
          </a:p>
          <a:p>
            <a:pPr marL="85725" indent="0" algn="just" defTabSz="1008063">
              <a:spcBef>
                <a:spcPct val="20000"/>
              </a:spcBef>
              <a:buNone/>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449263" indent="-363538" algn="just" defTabSz="1008063">
              <a:spcBef>
                <a:spcPct val="20000"/>
              </a:spcBef>
              <a:buFont typeface="Times New Roman" pitchFamily="18" charset="0"/>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S/he </a:t>
            </a:r>
            <a:r>
              <a:rPr lang="en-US" dirty="0">
                <a:cs typeface="Arial" charset="0"/>
              </a:rPr>
              <a:t>can register the name in the electoral roll from the part area mentioned in his/her </a:t>
            </a:r>
            <a:r>
              <a:rPr lang="en-US" dirty="0" smtClean="0">
                <a:cs typeface="Arial" charset="0"/>
              </a:rPr>
              <a:t>passport.</a:t>
            </a:r>
            <a:endParaRPr lang="en-US" dirty="0">
              <a:cs typeface="Arial" charset="0"/>
            </a:endParaRPr>
          </a:p>
          <a:p>
            <a:pPr marL="449263" indent="-363538" algn="just" defTabSz="1008063">
              <a:spcBef>
                <a:spcPct val="20000"/>
              </a:spcBef>
              <a:buFont typeface="Times New Roman" pitchFamily="18" charset="0"/>
              <a:buNone/>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dirty="0">
              <a:cs typeface="Arial" charset="0"/>
            </a:endParaRPr>
          </a:p>
          <a:p>
            <a:pPr marL="449263" indent="-363538" algn="just" defTabSz="1008063">
              <a:spcBef>
                <a:spcPct val="20000"/>
              </a:spcBef>
              <a:buFont typeface="Times New Roman" pitchFamily="18" charset="0"/>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Any overseas elector who has completed the age of 18 years can submit his application form 6A either in person or by post to the concerned AERO/ERO of the residential area mentioned in his </a:t>
            </a:r>
            <a:r>
              <a:rPr lang="en-US" dirty="0" smtClean="0">
                <a:cs typeface="Arial" charset="0"/>
              </a:rPr>
              <a:t>passport.</a:t>
            </a:r>
            <a:endParaRPr lang="en-US" dirty="0">
              <a:cs typeface="Arial" charset="0"/>
            </a:endParaRPr>
          </a:p>
          <a:p>
            <a:endParaRPr lang="en-IN" dirty="0"/>
          </a:p>
        </p:txBody>
      </p:sp>
    </p:spTree>
    <p:extLst>
      <p:ext uri="{BB962C8B-B14F-4D97-AF65-F5344CB8AC3E}">
        <p14:creationId xmlns:p14="http://schemas.microsoft.com/office/powerpoint/2010/main" val="26245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12848"/>
            <a:ext cx="7507406" cy="2295652"/>
          </a:xfrm>
        </p:spPr>
        <p:txBody>
          <a:bodyPr/>
          <a:lstStyle/>
          <a:p>
            <a:pPr algn="l"/>
            <a:r>
              <a:rPr lang="en-IN" sz="4400" dirty="0"/>
              <a:t>The </a:t>
            </a:r>
            <a:r>
              <a:rPr lang="en-IN" sz="4800" dirty="0"/>
              <a:t>IMPORTANCE of</a:t>
            </a:r>
            <a:br>
              <a:rPr lang="en-IN" sz="4800" dirty="0"/>
            </a:br>
            <a:r>
              <a:rPr lang="en-IN" sz="4800" dirty="0"/>
              <a:t>The </a:t>
            </a:r>
            <a:r>
              <a:rPr lang="en-IN" b="1" dirty="0"/>
              <a:t>ELECTORAL </a:t>
            </a:r>
            <a:r>
              <a:rPr lang="en-IN" b="1" dirty="0" smtClean="0"/>
              <a:t>ROLL</a:t>
            </a:r>
            <a:endParaRPr lang="en-IN" sz="4800" dirty="0"/>
          </a:p>
        </p:txBody>
      </p:sp>
    </p:spTree>
    <p:extLst>
      <p:ext uri="{BB962C8B-B14F-4D97-AF65-F5344CB8AC3E}">
        <p14:creationId xmlns:p14="http://schemas.microsoft.com/office/powerpoint/2010/main" val="21297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15900"/>
            <a:ext cx="11939451" cy="965200"/>
          </a:xfrm>
        </p:spPr>
        <p:txBody>
          <a:bodyPr/>
          <a:lstStyle/>
          <a:p>
            <a:r>
              <a:rPr lang="en-US" sz="4400" b="1" dirty="0" smtClean="0">
                <a:cs typeface="Arial" charset="0"/>
              </a:rPr>
              <a:t>ENROLMENT OF OVERSEAS ELECTORS </a:t>
            </a:r>
            <a:r>
              <a:rPr lang="en-US" sz="3600" b="1" dirty="0" smtClean="0">
                <a:cs typeface="Arial" charset="0"/>
              </a:rPr>
              <a:t>(CONTD.)</a:t>
            </a:r>
            <a:endParaRPr lang="en-IN" sz="4400" dirty="0"/>
          </a:p>
        </p:txBody>
      </p:sp>
      <p:sp>
        <p:nvSpPr>
          <p:cNvPr id="3" name="Content Placeholder 2"/>
          <p:cNvSpPr>
            <a:spLocks noGrp="1"/>
          </p:cNvSpPr>
          <p:nvPr>
            <p:ph idx="1"/>
          </p:nvPr>
        </p:nvSpPr>
        <p:spPr>
          <a:xfrm>
            <a:off x="609600" y="1867989"/>
            <a:ext cx="10972800" cy="4456610"/>
          </a:xfrm>
        </p:spPr>
        <p:txBody>
          <a:bodyPr/>
          <a:lstStyle/>
          <a:p>
            <a:pPr marL="85725" indent="0" algn="just" defTabSz="1008063">
              <a:spcBef>
                <a:spcPct val="20000"/>
              </a:spcBef>
              <a:buNone/>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b="1" dirty="0">
                <a:solidFill>
                  <a:srgbClr val="CCFF33"/>
                </a:solidFill>
                <a:cs typeface="Arial" charset="0"/>
              </a:rPr>
              <a:t>Role of BLOs</a:t>
            </a:r>
          </a:p>
          <a:p>
            <a:pPr marL="702945" lvl="1" indent="-342900" algn="just" defTabSz="1008063">
              <a:spcBef>
                <a:spcPct val="20000"/>
              </a:spcBef>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smtClean="0">
                <a:cs typeface="Arial" charset="0"/>
              </a:rPr>
              <a:t>During </a:t>
            </a:r>
            <a:r>
              <a:rPr lang="en-US" dirty="0">
                <a:cs typeface="Arial" charset="0"/>
              </a:rPr>
              <a:t>H2H visit he enquires if any family member is </a:t>
            </a:r>
            <a:r>
              <a:rPr lang="en-US" dirty="0" smtClean="0">
                <a:cs typeface="Arial" charset="0"/>
              </a:rPr>
              <a:t>abroad. </a:t>
            </a:r>
            <a:r>
              <a:rPr lang="en-US" dirty="0">
                <a:cs typeface="Arial" charset="0"/>
              </a:rPr>
              <a:t>If so </a:t>
            </a:r>
            <a:r>
              <a:rPr lang="en-US" dirty="0" smtClean="0">
                <a:cs typeface="Arial" charset="0"/>
              </a:rPr>
              <a:t>give </a:t>
            </a:r>
            <a:r>
              <a:rPr lang="en-US" dirty="0">
                <a:cs typeface="Arial" charset="0"/>
              </a:rPr>
              <a:t>the Form 6A with a request to family head to send the form to them so that they can become overseas electors in India</a:t>
            </a:r>
            <a:r>
              <a:rPr lang="en-US" b="1" dirty="0" smtClean="0">
                <a:cs typeface="Arial" charset="0"/>
              </a:rPr>
              <a:t>. </a:t>
            </a:r>
            <a:r>
              <a:rPr lang="en-US" sz="2000" dirty="0" smtClean="0">
                <a:cs typeface="Arial" charset="0"/>
              </a:rPr>
              <a:t>[</a:t>
            </a:r>
            <a:r>
              <a:rPr lang="en-US" sz="2000" dirty="0">
                <a:cs typeface="Arial" charset="0"/>
              </a:rPr>
              <a:t>Since form 6A is also available online, information may be given for downloading it also</a:t>
            </a:r>
            <a:r>
              <a:rPr lang="en-US" sz="2000" dirty="0" smtClean="0">
                <a:cs typeface="Arial" charset="0"/>
              </a:rPr>
              <a:t>]</a:t>
            </a:r>
            <a:endParaRPr lang="en-US" sz="2000" dirty="0">
              <a:cs typeface="Arial" charset="0"/>
            </a:endParaRPr>
          </a:p>
          <a:p>
            <a:pPr marL="361950" lvl="1" indent="-276225" algn="just" defTabSz="1008063">
              <a:spcBef>
                <a:spcPct val="20000"/>
              </a:spcBef>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sz="2000" dirty="0">
              <a:cs typeface="Arial" charset="0"/>
            </a:endParaRPr>
          </a:p>
          <a:p>
            <a:pPr marL="361950" indent="-276225" algn="just" defTabSz="1008063">
              <a:spcBef>
                <a:spcPct val="20000"/>
              </a:spcBef>
              <a:buFont typeface="Times New Roman" pitchFamily="18" charset="0"/>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On instruction from ERO, verify the self attested copies sent by the applicant</a:t>
            </a:r>
          </a:p>
          <a:p>
            <a:pPr marL="361950" indent="-276225" algn="just" defTabSz="1008063">
              <a:spcBef>
                <a:spcPct val="20000"/>
              </a:spcBef>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endParaRPr lang="en-US" b="1" dirty="0">
              <a:cs typeface="Arial" charset="0"/>
            </a:endParaRPr>
          </a:p>
          <a:p>
            <a:pPr marL="85725" indent="0" algn="just" defTabSz="1008063">
              <a:spcBef>
                <a:spcPct val="20000"/>
              </a:spcBef>
              <a:buNone/>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b="1" dirty="0">
                <a:solidFill>
                  <a:srgbClr val="CCFF33"/>
                </a:solidFill>
                <a:cs typeface="Arial" charset="0"/>
              </a:rPr>
              <a:t>No EPIC to overseas electors</a:t>
            </a:r>
          </a:p>
          <a:p>
            <a:pPr marL="361950" indent="-276225" algn="just" defTabSz="1008063">
              <a:spcBef>
                <a:spcPct val="20000"/>
              </a:spcBef>
              <a:buFont typeface="Times New Roman" pitchFamily="18" charset="0"/>
              <a:buChar char="•"/>
              <a:tabLst>
                <a:tab pos="1006475" algn="l"/>
                <a:tab pos="1509713" algn="l"/>
                <a:tab pos="2014538" algn="l"/>
                <a:tab pos="2517775" algn="l"/>
                <a:tab pos="3022600" algn="l"/>
                <a:tab pos="3525838" algn="l"/>
                <a:tab pos="4030663" algn="l"/>
                <a:tab pos="4533900" algn="l"/>
                <a:tab pos="5038725" algn="l"/>
                <a:tab pos="5541963" algn="l"/>
                <a:tab pos="6045200" algn="l"/>
                <a:tab pos="6550025" algn="l"/>
                <a:tab pos="7053263" algn="l"/>
                <a:tab pos="7558088" algn="l"/>
                <a:tab pos="8061325" algn="l"/>
                <a:tab pos="8566150" algn="l"/>
                <a:tab pos="9069388" algn="l"/>
                <a:tab pos="9574213" algn="l"/>
                <a:tab pos="10077450" algn="l"/>
              </a:tabLst>
            </a:pPr>
            <a:r>
              <a:rPr lang="en-US" dirty="0">
                <a:cs typeface="Arial" charset="0"/>
              </a:rPr>
              <a:t>The electors overseas are </a:t>
            </a:r>
            <a:r>
              <a:rPr lang="en-US" b="1" u="sng" dirty="0">
                <a:solidFill>
                  <a:srgbClr val="CCFF33"/>
                </a:solidFill>
                <a:cs typeface="Arial" charset="0"/>
              </a:rPr>
              <a:t>not issued</a:t>
            </a:r>
            <a:r>
              <a:rPr lang="en-US" dirty="0">
                <a:solidFill>
                  <a:srgbClr val="CCFF33"/>
                </a:solidFill>
                <a:cs typeface="Arial" charset="0"/>
              </a:rPr>
              <a:t> </a:t>
            </a:r>
            <a:r>
              <a:rPr lang="en-US" dirty="0">
                <a:cs typeface="Arial" charset="0"/>
              </a:rPr>
              <a:t>EPIC but use their passport for their identification to </a:t>
            </a:r>
            <a:r>
              <a:rPr lang="en-US" dirty="0" smtClean="0">
                <a:cs typeface="Arial" charset="0"/>
              </a:rPr>
              <a:t>caste </a:t>
            </a:r>
            <a:r>
              <a:rPr lang="en-US" dirty="0">
                <a:cs typeface="Arial" charset="0"/>
              </a:rPr>
              <a:t>a </a:t>
            </a:r>
            <a:r>
              <a:rPr lang="en-US" dirty="0" smtClean="0">
                <a:cs typeface="Arial" charset="0"/>
              </a:rPr>
              <a:t>vote.</a:t>
            </a:r>
            <a:endParaRPr lang="en-IN" dirty="0"/>
          </a:p>
        </p:txBody>
      </p:sp>
    </p:spTree>
    <p:extLst>
      <p:ext uri="{BB962C8B-B14F-4D97-AF65-F5344CB8AC3E}">
        <p14:creationId xmlns:p14="http://schemas.microsoft.com/office/powerpoint/2010/main" val="104114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4277"/>
            <a:ext cx="10972800" cy="965200"/>
          </a:xfrm>
        </p:spPr>
        <p:txBody>
          <a:bodyPr/>
          <a:lstStyle/>
          <a:p>
            <a:r>
              <a:rPr lang="en-US" b="1" dirty="0" smtClean="0"/>
              <a:t>WHO ARE SERVICE VOTERS?</a:t>
            </a:r>
            <a:endParaRPr lang="en-IN" dirty="0"/>
          </a:p>
        </p:txBody>
      </p:sp>
      <p:sp>
        <p:nvSpPr>
          <p:cNvPr id="3" name="Content Placeholder 2"/>
          <p:cNvSpPr>
            <a:spLocks noGrp="1"/>
          </p:cNvSpPr>
          <p:nvPr>
            <p:ph idx="1"/>
          </p:nvPr>
        </p:nvSpPr>
        <p:spPr/>
        <p:txBody>
          <a:bodyPr>
            <a:normAutofit/>
          </a:bodyPr>
          <a:lstStyle/>
          <a:p>
            <a:pPr marL="377825" indent="-377825" defTabSz="1008063"/>
            <a:endParaRPr lang="en-US" dirty="0" smtClean="0"/>
          </a:p>
          <a:p>
            <a:pPr marL="377825" indent="-377825" algn="just" defTabSz="1008063"/>
            <a:r>
              <a:rPr lang="en-US" dirty="0" smtClean="0"/>
              <a:t>Persons </a:t>
            </a:r>
            <a:r>
              <a:rPr lang="en-US" dirty="0"/>
              <a:t>belonging to any of the following categories </a:t>
            </a:r>
            <a:r>
              <a:rPr lang="en-US" dirty="0" smtClean="0"/>
              <a:t>have ‘</a:t>
            </a:r>
            <a:r>
              <a:rPr lang="en-US" dirty="0" smtClean="0">
                <a:solidFill>
                  <a:srgbClr val="CCFF33"/>
                </a:solidFill>
              </a:rPr>
              <a:t>Service</a:t>
            </a:r>
            <a:r>
              <a:rPr lang="en-US" dirty="0"/>
              <a:t>’ qualification &amp;</a:t>
            </a:r>
            <a:r>
              <a:rPr lang="en-US" dirty="0" smtClean="0"/>
              <a:t> </a:t>
            </a:r>
            <a:r>
              <a:rPr lang="en-US" dirty="0"/>
              <a:t>are referred to as Service voters</a:t>
            </a:r>
            <a:r>
              <a:rPr lang="en-US" dirty="0" smtClean="0"/>
              <a:t>:</a:t>
            </a:r>
            <a:endParaRPr lang="en-US" dirty="0"/>
          </a:p>
          <a:p>
            <a:pPr marL="652145" lvl="1" indent="-377825" algn="just" defTabSz="1008063">
              <a:buFontTx/>
              <a:buChar char="•"/>
            </a:pPr>
            <a:r>
              <a:rPr lang="en-US" dirty="0"/>
              <a:t> A member of armed forces of </a:t>
            </a:r>
            <a:r>
              <a:rPr lang="en-US" dirty="0" smtClean="0"/>
              <a:t>India,</a:t>
            </a:r>
            <a:endParaRPr lang="en-US" dirty="0"/>
          </a:p>
          <a:p>
            <a:pPr marL="652145" lvl="1" indent="-377825" algn="just" defTabSz="1008063">
              <a:buFontTx/>
              <a:buChar char="•"/>
            </a:pPr>
            <a:r>
              <a:rPr lang="en-US" dirty="0"/>
              <a:t> A member of force under the provisions of the Army Act, </a:t>
            </a:r>
            <a:r>
              <a:rPr lang="en-US" dirty="0" smtClean="0"/>
              <a:t>1950,</a:t>
            </a:r>
            <a:endParaRPr lang="en-US" dirty="0"/>
          </a:p>
          <a:p>
            <a:pPr marL="652145" lvl="1" indent="-377825" algn="just" defTabSz="1008063">
              <a:buFontTx/>
              <a:buChar char="•"/>
            </a:pPr>
            <a:r>
              <a:rPr lang="en-US" dirty="0"/>
              <a:t> A member of an Armed Police Force of State who is serving </a:t>
            </a:r>
            <a:r>
              <a:rPr lang="en-US" dirty="0" smtClean="0"/>
              <a:t> </a:t>
            </a:r>
            <a:r>
              <a:rPr lang="en-US" dirty="0"/>
              <a:t>outside that </a:t>
            </a:r>
            <a:r>
              <a:rPr lang="en-US" dirty="0" smtClean="0"/>
              <a:t>State,</a:t>
            </a:r>
            <a:endParaRPr lang="en-US" dirty="0"/>
          </a:p>
          <a:p>
            <a:pPr marL="652145" lvl="1" indent="-377825" algn="just" defTabSz="1008063">
              <a:buFontTx/>
              <a:buChar char="•"/>
            </a:pPr>
            <a:r>
              <a:rPr lang="en-US" dirty="0"/>
              <a:t> Employed under the Government of India in a post outside </a:t>
            </a:r>
            <a:r>
              <a:rPr lang="en-US" dirty="0" smtClean="0"/>
              <a:t>India,</a:t>
            </a:r>
            <a:endParaRPr lang="en-US" dirty="0"/>
          </a:p>
          <a:p>
            <a:pPr marL="652145" lvl="1" indent="-377825" algn="just" defTabSz="1008063">
              <a:buFontTx/>
              <a:buChar char="•"/>
            </a:pPr>
            <a:r>
              <a:rPr lang="en-US" dirty="0"/>
              <a:t> Wife of any members mentioned above who is ordinarily  residing </a:t>
            </a:r>
            <a:r>
              <a:rPr lang="en-US" dirty="0" smtClean="0"/>
              <a:t>with him.</a:t>
            </a:r>
            <a:endParaRPr lang="en-US" dirty="0"/>
          </a:p>
          <a:p>
            <a:endParaRPr lang="en-IN" dirty="0"/>
          </a:p>
        </p:txBody>
      </p:sp>
    </p:spTree>
    <p:extLst>
      <p:ext uri="{BB962C8B-B14F-4D97-AF65-F5344CB8AC3E}">
        <p14:creationId xmlns:p14="http://schemas.microsoft.com/office/powerpoint/2010/main" val="234579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829129"/>
          </a:xfrm>
        </p:spPr>
        <p:txBody>
          <a:bodyPr/>
          <a:lstStyle/>
          <a:p>
            <a:r>
              <a:rPr lang="en-US" b="1" dirty="0" smtClean="0"/>
              <a:t>ENROLMENT OF SERVICE VOTERS</a:t>
            </a:r>
            <a:endParaRPr lang="en-IN" dirty="0"/>
          </a:p>
        </p:txBody>
      </p:sp>
      <p:sp>
        <p:nvSpPr>
          <p:cNvPr id="3" name="Content Placeholder 2"/>
          <p:cNvSpPr>
            <a:spLocks noGrp="1"/>
          </p:cNvSpPr>
          <p:nvPr>
            <p:ph idx="1"/>
          </p:nvPr>
        </p:nvSpPr>
        <p:spPr>
          <a:xfrm>
            <a:off x="609600" y="1473199"/>
            <a:ext cx="10972800" cy="5097417"/>
          </a:xfrm>
        </p:spPr>
        <p:txBody>
          <a:bodyPr>
            <a:normAutofit lnSpcReduction="10000"/>
          </a:bodyPr>
          <a:lstStyle/>
          <a:p>
            <a:pPr algn="just"/>
            <a:r>
              <a:rPr lang="en-IN" dirty="0" smtClean="0"/>
              <a:t>Form </a:t>
            </a:r>
            <a:r>
              <a:rPr lang="en-IN" dirty="0"/>
              <a:t>2, 2A and 3 </a:t>
            </a:r>
            <a:r>
              <a:rPr lang="en-IN" dirty="0" smtClean="0"/>
              <a:t>for </a:t>
            </a:r>
            <a:r>
              <a:rPr lang="en-IN" dirty="0"/>
              <a:t>three </a:t>
            </a:r>
            <a:r>
              <a:rPr lang="en-IN" dirty="0" smtClean="0"/>
              <a:t>different categories </a:t>
            </a:r>
            <a:r>
              <a:rPr lang="en-IN" dirty="0"/>
              <a:t>are filled  to become a Service </a:t>
            </a:r>
            <a:r>
              <a:rPr lang="en-IN" dirty="0" smtClean="0"/>
              <a:t>Voter</a:t>
            </a:r>
            <a:r>
              <a:rPr lang="en-IN" dirty="0"/>
              <a:t>,</a:t>
            </a:r>
          </a:p>
          <a:p>
            <a:pPr algn="just"/>
            <a:r>
              <a:rPr lang="en-IN" dirty="0" smtClean="0"/>
              <a:t>Forms </a:t>
            </a:r>
            <a:r>
              <a:rPr lang="en-IN" dirty="0"/>
              <a:t>are submitted at his designated Record Office or </a:t>
            </a:r>
            <a:r>
              <a:rPr lang="en-IN" dirty="0" smtClean="0"/>
              <a:t>to his </a:t>
            </a:r>
            <a:r>
              <a:rPr lang="en-IN" dirty="0"/>
              <a:t>superior </a:t>
            </a:r>
            <a:r>
              <a:rPr lang="en-IN" dirty="0" smtClean="0"/>
              <a:t>authority</a:t>
            </a:r>
            <a:r>
              <a:rPr lang="en-IN" dirty="0"/>
              <a:t>,</a:t>
            </a:r>
          </a:p>
          <a:p>
            <a:pPr algn="just"/>
            <a:r>
              <a:rPr lang="en-IN" dirty="0"/>
              <a:t>These forms are sent to EROs for registering as service </a:t>
            </a:r>
            <a:r>
              <a:rPr lang="en-IN" dirty="0" smtClean="0"/>
              <a:t>voter, </a:t>
            </a:r>
            <a:endParaRPr lang="en-IN" dirty="0"/>
          </a:p>
          <a:p>
            <a:pPr algn="just"/>
            <a:r>
              <a:rPr lang="en-IN" dirty="0"/>
              <a:t> </a:t>
            </a:r>
            <a:r>
              <a:rPr lang="en-IN" dirty="0" smtClean="0"/>
              <a:t>Not </a:t>
            </a:r>
            <a:r>
              <a:rPr lang="en-IN" dirty="0"/>
              <a:t>mandatory to be registered as service voter for </a:t>
            </a:r>
            <a:r>
              <a:rPr lang="en-IN" dirty="0" smtClean="0"/>
              <a:t>every </a:t>
            </a:r>
            <a:r>
              <a:rPr lang="en-IN" dirty="0"/>
              <a:t>person who has Service </a:t>
            </a:r>
            <a:r>
              <a:rPr lang="en-IN" dirty="0" smtClean="0"/>
              <a:t>Qualification,</a:t>
            </a:r>
            <a:endParaRPr lang="en-IN" dirty="0"/>
          </a:p>
          <a:p>
            <a:pPr algn="just"/>
            <a:r>
              <a:rPr lang="en-IN" dirty="0"/>
              <a:t> He can </a:t>
            </a:r>
            <a:r>
              <a:rPr lang="en-IN" dirty="0" smtClean="0"/>
              <a:t>enrol </a:t>
            </a:r>
            <a:r>
              <a:rPr lang="en-IN" dirty="0"/>
              <a:t>himself as ordinary </a:t>
            </a:r>
            <a:r>
              <a:rPr lang="en-IN" dirty="0" smtClean="0"/>
              <a:t>voter,</a:t>
            </a:r>
            <a:endParaRPr lang="en-IN" dirty="0"/>
          </a:p>
          <a:p>
            <a:pPr algn="just"/>
            <a:r>
              <a:rPr lang="en-IN" dirty="0"/>
              <a:t> A service voter can either register as service voter or an </a:t>
            </a:r>
            <a:r>
              <a:rPr lang="en-IN" dirty="0" smtClean="0"/>
              <a:t>ordinary </a:t>
            </a:r>
            <a:r>
              <a:rPr lang="en-IN" dirty="0"/>
              <a:t>voter. Registering at both places is an offence</a:t>
            </a:r>
            <a:r>
              <a:rPr lang="en-IN" dirty="0" smtClean="0"/>
              <a:t>.</a:t>
            </a:r>
          </a:p>
          <a:p>
            <a:pPr hangingPunct="0">
              <a:lnSpc>
                <a:spcPct val="93000"/>
              </a:lnSpc>
              <a:buClr>
                <a:srgbClr val="000000"/>
              </a:buClr>
              <a:buSzPct val="100000"/>
              <a:buFont typeface="Arial" charset="0"/>
              <a:buChar char="•"/>
            </a:pPr>
            <a:r>
              <a:rPr lang="en-US" dirty="0">
                <a:solidFill>
                  <a:srgbClr val="CCFF33"/>
                </a:solidFill>
              </a:rPr>
              <a:t>BLO’s role comes when</a:t>
            </a:r>
          </a:p>
          <a:p>
            <a:pPr hangingPunct="0">
              <a:lnSpc>
                <a:spcPct val="93000"/>
              </a:lnSpc>
              <a:buClr>
                <a:srgbClr val="000000"/>
              </a:buClr>
              <a:buSzPct val="100000"/>
              <a:buFont typeface="Times New Roman" pitchFamily="18" charset="0"/>
              <a:buNone/>
            </a:pPr>
            <a:r>
              <a:rPr lang="en-US" sz="2000" dirty="0"/>
              <a:t>      - </a:t>
            </a:r>
            <a:r>
              <a:rPr lang="en-US" dirty="0"/>
              <a:t>when a service voter decides to register as a general </a:t>
            </a:r>
            <a:r>
              <a:rPr lang="en-US" dirty="0" smtClean="0"/>
              <a:t>voter,</a:t>
            </a:r>
            <a:endParaRPr lang="en-US" dirty="0"/>
          </a:p>
          <a:p>
            <a:pPr hangingPunct="0">
              <a:lnSpc>
                <a:spcPct val="93000"/>
              </a:lnSpc>
              <a:buClr>
                <a:srgbClr val="000000"/>
              </a:buClr>
              <a:buSzPct val="100000"/>
              <a:buFont typeface="Times New Roman" pitchFamily="18" charset="0"/>
              <a:buNone/>
            </a:pPr>
            <a:r>
              <a:rPr lang="en-US" dirty="0"/>
              <a:t>      - </a:t>
            </a:r>
            <a:r>
              <a:rPr lang="en-US" dirty="0" smtClean="0"/>
              <a:t>His/her </a:t>
            </a:r>
            <a:r>
              <a:rPr lang="en-US" dirty="0"/>
              <a:t>family members who are not service voters </a:t>
            </a:r>
            <a:r>
              <a:rPr lang="en-US" dirty="0" smtClean="0"/>
              <a:t>want </a:t>
            </a:r>
            <a:r>
              <a:rPr lang="en-US" dirty="0"/>
              <a:t>to register.</a:t>
            </a:r>
            <a:endParaRPr lang="en-ZW" dirty="0"/>
          </a:p>
          <a:p>
            <a:pPr algn="just"/>
            <a:endParaRPr lang="en-IN" dirty="0"/>
          </a:p>
          <a:p>
            <a:endParaRPr lang="en-IN" dirty="0"/>
          </a:p>
        </p:txBody>
      </p:sp>
    </p:spTree>
    <p:extLst>
      <p:ext uri="{BB962C8B-B14F-4D97-AF65-F5344CB8AC3E}">
        <p14:creationId xmlns:p14="http://schemas.microsoft.com/office/powerpoint/2010/main" val="18719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15900"/>
            <a:ext cx="11861074" cy="816066"/>
          </a:xfrm>
        </p:spPr>
        <p:txBody>
          <a:bodyPr/>
          <a:lstStyle/>
          <a:p>
            <a:r>
              <a:rPr lang="en-US" sz="4000" b="1" dirty="0" smtClean="0"/>
              <a:t>ROLE OF BLO WITH REGARD TO SERVICE VOTERS</a:t>
            </a:r>
            <a:endParaRPr lang="en-IN" sz="4000" dirty="0"/>
          </a:p>
        </p:txBody>
      </p:sp>
      <p:sp>
        <p:nvSpPr>
          <p:cNvPr id="3" name="Content Placeholder 2"/>
          <p:cNvSpPr>
            <a:spLocks noGrp="1"/>
          </p:cNvSpPr>
          <p:nvPr>
            <p:ph idx="1"/>
          </p:nvPr>
        </p:nvSpPr>
        <p:spPr>
          <a:xfrm>
            <a:off x="609600" y="1789610"/>
            <a:ext cx="10972800" cy="4534989"/>
          </a:xfrm>
        </p:spPr>
        <p:txBody>
          <a:bodyPr>
            <a:normAutofit/>
          </a:bodyPr>
          <a:lstStyle/>
          <a:p>
            <a:pPr marL="377825" indent="-377825" algn="just" defTabSz="1008063">
              <a:buFontTx/>
              <a:buChar char="•"/>
            </a:pPr>
            <a:r>
              <a:rPr lang="en-US" dirty="0"/>
              <a:t>Take action for getting the Form 6 filled wherever </a:t>
            </a:r>
            <a:r>
              <a:rPr lang="en-US" dirty="0" smtClean="0"/>
              <a:t>necessary,</a:t>
            </a:r>
            <a:endParaRPr lang="en-US" dirty="0"/>
          </a:p>
          <a:p>
            <a:pPr marL="377825" indent="-377825" algn="just" defTabSz="1008063">
              <a:buFontTx/>
              <a:buChar char="•"/>
            </a:pPr>
            <a:r>
              <a:rPr lang="en-US" dirty="0"/>
              <a:t>Ascertain that person with service qualification have been staying at place </a:t>
            </a:r>
            <a:r>
              <a:rPr lang="en-US" dirty="0" smtClean="0"/>
              <a:t>of  </a:t>
            </a:r>
            <a:r>
              <a:rPr lang="en-US" dirty="0"/>
              <a:t>residence for sufficient span of time to register him as ordinary </a:t>
            </a:r>
            <a:r>
              <a:rPr lang="en-US" dirty="0" smtClean="0"/>
              <a:t>voter,</a:t>
            </a:r>
            <a:endParaRPr lang="en-US" dirty="0"/>
          </a:p>
          <a:p>
            <a:pPr marL="377825" indent="-377825" algn="just" defTabSz="1008063">
              <a:buFontTx/>
              <a:buChar char="•"/>
            </a:pPr>
            <a:r>
              <a:rPr lang="en-US" dirty="0"/>
              <a:t>Facilitate to fill form 6 for the eligible family members of all service voters </a:t>
            </a:r>
            <a:r>
              <a:rPr lang="en-US" dirty="0" smtClean="0"/>
              <a:t>eligible </a:t>
            </a:r>
            <a:r>
              <a:rPr lang="en-US" dirty="0"/>
              <a:t>to be registered as general </a:t>
            </a:r>
            <a:r>
              <a:rPr lang="en-US" dirty="0" smtClean="0"/>
              <a:t>electors,</a:t>
            </a:r>
            <a:endParaRPr lang="en-US" dirty="0"/>
          </a:p>
          <a:p>
            <a:pPr marL="377825" indent="-377825" algn="just" defTabSz="1008063">
              <a:buFontTx/>
              <a:buChar char="•"/>
            </a:pPr>
            <a:r>
              <a:rPr lang="en-US" dirty="0"/>
              <a:t>Fill form 6 for the husband of a service voter to be registered as ordinary </a:t>
            </a:r>
            <a:r>
              <a:rPr lang="en-US" dirty="0" smtClean="0"/>
              <a:t>voter,</a:t>
            </a:r>
            <a:endParaRPr lang="en-US" dirty="0"/>
          </a:p>
          <a:p>
            <a:pPr marL="377825" indent="-377825" algn="just" defTabSz="1008063">
              <a:buFontTx/>
              <a:buChar char="•"/>
            </a:pPr>
            <a:r>
              <a:rPr lang="en-US" dirty="0"/>
              <a:t>Wife of service voter has a choice to either be registered as service voter </a:t>
            </a:r>
            <a:r>
              <a:rPr lang="en-US" dirty="0" smtClean="0"/>
              <a:t>or </a:t>
            </a:r>
            <a:r>
              <a:rPr lang="en-US" dirty="0"/>
              <a:t>ordinary </a:t>
            </a:r>
            <a:r>
              <a:rPr lang="en-US" dirty="0" smtClean="0"/>
              <a:t>voter,</a:t>
            </a:r>
            <a:endParaRPr lang="en-US" dirty="0"/>
          </a:p>
          <a:p>
            <a:pPr marL="377825" indent="-377825" algn="just" defTabSz="1008063">
              <a:buFontTx/>
              <a:buChar char="•"/>
            </a:pPr>
            <a:r>
              <a:rPr lang="en-US" dirty="0"/>
              <a:t>BLOs should make necessary visits within their areas for the above purposes.</a:t>
            </a:r>
          </a:p>
          <a:p>
            <a:endParaRPr lang="en-IN" dirty="0"/>
          </a:p>
        </p:txBody>
      </p:sp>
    </p:spTree>
    <p:extLst>
      <p:ext uri="{BB962C8B-B14F-4D97-AF65-F5344CB8AC3E}">
        <p14:creationId xmlns:p14="http://schemas.microsoft.com/office/powerpoint/2010/main" val="10220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900"/>
            <a:ext cx="10972800" cy="798249"/>
          </a:xfrm>
        </p:spPr>
        <p:txBody>
          <a:bodyPr/>
          <a:lstStyle/>
          <a:p>
            <a:r>
              <a:rPr lang="en-US" b="1" dirty="0" smtClean="0"/>
              <a:t>ENROLMENT OF ORPHANS</a:t>
            </a:r>
            <a:endParaRPr lang="en-IN" dirty="0"/>
          </a:p>
        </p:txBody>
      </p:sp>
      <p:sp>
        <p:nvSpPr>
          <p:cNvPr id="12" name="Text Box 3"/>
          <p:cNvSpPr txBox="1">
            <a:spLocks noChangeArrowheads="1"/>
          </p:cNvSpPr>
          <p:nvPr/>
        </p:nvSpPr>
        <p:spPr bwMode="auto">
          <a:xfrm>
            <a:off x="1848395" y="1353080"/>
            <a:ext cx="6815138" cy="836083"/>
          </a:xfrm>
          <a:prstGeom prst="rect">
            <a:avLst/>
          </a:prstGeom>
          <a:solidFill>
            <a:schemeClr val="tx1"/>
          </a:solidFill>
          <a:ln w="9525">
            <a:noFill/>
            <a:round/>
            <a:headEnd/>
            <a:tailEnd/>
          </a:ln>
        </p:spPr>
        <p:txBody>
          <a:bodyPr lIns="100794" tIns="50397" rIns="100794" bIns="50397"/>
          <a:lstStyle/>
          <a:p>
            <a:pPr defTabSz="503238">
              <a:spcBef>
                <a:spcPts val="550"/>
              </a:spcBef>
              <a:buClr>
                <a:srgbClr val="000000"/>
              </a:buClr>
              <a:buSzPct val="100000"/>
              <a:buFont typeface="Times New Roman" pitchFamily="18" charset="0"/>
              <a:buNone/>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Eligible orphan in orphanage can be enrolled by registering his orphanage name in place of his parents. </a:t>
            </a:r>
            <a:r>
              <a:rPr lang="en-US" sz="2200" dirty="0" smtClean="0">
                <a:solidFill>
                  <a:srgbClr val="000000"/>
                </a:solidFill>
              </a:rPr>
              <a:t>   </a:t>
            </a:r>
            <a:endParaRPr lang="en-US" sz="2200" dirty="0">
              <a:solidFill>
                <a:srgbClr val="000000"/>
              </a:solidFill>
            </a:endParaRPr>
          </a:p>
        </p:txBody>
      </p:sp>
      <p:pic>
        <p:nvPicPr>
          <p:cNvPr id="13" name="Picture 4"/>
          <p:cNvPicPr>
            <a:picLocks noChangeAspect="1" noChangeArrowheads="1"/>
          </p:cNvPicPr>
          <p:nvPr/>
        </p:nvPicPr>
        <p:blipFill>
          <a:blip r:embed="rId2" cstate="print"/>
          <a:srcRect/>
          <a:stretch>
            <a:fillRect/>
          </a:stretch>
        </p:blipFill>
        <p:spPr bwMode="auto">
          <a:xfrm>
            <a:off x="9540603" y="1272325"/>
            <a:ext cx="1328738" cy="1008063"/>
          </a:xfrm>
          <a:prstGeom prst="rect">
            <a:avLst/>
          </a:prstGeom>
          <a:noFill/>
          <a:ln w="9525">
            <a:noFill/>
            <a:round/>
            <a:headEnd/>
            <a:tailEnd/>
          </a:ln>
        </p:spPr>
      </p:pic>
      <p:pic>
        <p:nvPicPr>
          <p:cNvPr id="14" name="Picture 5"/>
          <p:cNvPicPr>
            <a:picLocks noChangeAspect="1" noChangeArrowheads="1"/>
          </p:cNvPicPr>
          <p:nvPr/>
        </p:nvPicPr>
        <p:blipFill>
          <a:blip r:embed="rId3" cstate="print"/>
          <a:srcRect/>
          <a:stretch>
            <a:fillRect/>
          </a:stretch>
        </p:blipFill>
        <p:spPr bwMode="auto">
          <a:xfrm>
            <a:off x="9386752" y="2525713"/>
            <a:ext cx="1346200" cy="1090612"/>
          </a:xfrm>
          <a:prstGeom prst="rect">
            <a:avLst/>
          </a:prstGeom>
          <a:noFill/>
          <a:ln w="9525">
            <a:noFill/>
            <a:round/>
            <a:headEnd/>
            <a:tailEnd/>
          </a:ln>
        </p:spPr>
      </p:pic>
      <p:pic>
        <p:nvPicPr>
          <p:cNvPr id="15" name="Picture 6"/>
          <p:cNvPicPr>
            <a:picLocks noChangeAspect="1" noChangeArrowheads="1"/>
          </p:cNvPicPr>
          <p:nvPr/>
        </p:nvPicPr>
        <p:blipFill>
          <a:blip r:embed="rId2" cstate="print"/>
          <a:srcRect/>
          <a:stretch>
            <a:fillRect/>
          </a:stretch>
        </p:blipFill>
        <p:spPr bwMode="auto">
          <a:xfrm>
            <a:off x="9540603" y="3870326"/>
            <a:ext cx="1328738" cy="1008063"/>
          </a:xfrm>
          <a:prstGeom prst="rect">
            <a:avLst/>
          </a:prstGeom>
          <a:noFill/>
          <a:ln w="9525">
            <a:noFill/>
            <a:round/>
            <a:headEnd/>
            <a:tailEnd/>
          </a:ln>
        </p:spPr>
      </p:pic>
      <p:pic>
        <p:nvPicPr>
          <p:cNvPr id="16" name="Picture 7"/>
          <p:cNvPicPr>
            <a:picLocks noChangeAspect="1" noChangeArrowheads="1"/>
          </p:cNvPicPr>
          <p:nvPr/>
        </p:nvPicPr>
        <p:blipFill>
          <a:blip r:embed="rId3" cstate="print"/>
          <a:srcRect/>
          <a:stretch>
            <a:fillRect/>
          </a:stretch>
        </p:blipFill>
        <p:spPr bwMode="auto">
          <a:xfrm>
            <a:off x="9404215" y="5206263"/>
            <a:ext cx="1346200" cy="1092200"/>
          </a:xfrm>
          <a:prstGeom prst="rect">
            <a:avLst/>
          </a:prstGeom>
          <a:noFill/>
          <a:ln w="9525">
            <a:noFill/>
            <a:round/>
            <a:headEnd/>
            <a:tailEnd/>
          </a:ln>
        </p:spPr>
      </p:pic>
      <p:sp>
        <p:nvSpPr>
          <p:cNvPr id="17" name="Text Box 8"/>
          <p:cNvSpPr txBox="1">
            <a:spLocks noChangeArrowheads="1"/>
          </p:cNvSpPr>
          <p:nvPr/>
        </p:nvSpPr>
        <p:spPr bwMode="auto">
          <a:xfrm>
            <a:off x="1848395" y="2613819"/>
            <a:ext cx="6804025" cy="914400"/>
          </a:xfrm>
          <a:prstGeom prst="rect">
            <a:avLst/>
          </a:prstGeom>
          <a:solidFill>
            <a:schemeClr val="tx1"/>
          </a:solidFill>
          <a:ln w="9525">
            <a:noFill/>
            <a:round/>
            <a:headEnd/>
            <a:tailEnd/>
          </a:ln>
        </p:spPr>
        <p:txBody>
          <a:bodyPr lIns="100794" tIns="50397" rIns="100794" bIns="50397"/>
          <a:lstStyle/>
          <a:p>
            <a:pPr defTabSz="503238">
              <a:spcBef>
                <a:spcPts val="550"/>
              </a:spcBef>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Eligible orphan brought up by a family can be enrolled by entering name of </a:t>
            </a:r>
            <a:r>
              <a:rPr lang="en-US" sz="2200" dirty="0" smtClean="0">
                <a:solidFill>
                  <a:srgbClr val="000000"/>
                </a:solidFill>
              </a:rPr>
              <a:t>orphanage.</a:t>
            </a:r>
            <a:endParaRPr lang="en-US" sz="2200" dirty="0">
              <a:solidFill>
                <a:srgbClr val="000000"/>
              </a:solidFill>
            </a:endParaRPr>
          </a:p>
        </p:txBody>
      </p:sp>
      <p:sp>
        <p:nvSpPr>
          <p:cNvPr id="18" name="Text Box 9"/>
          <p:cNvSpPr txBox="1">
            <a:spLocks noChangeArrowheads="1"/>
          </p:cNvSpPr>
          <p:nvPr/>
        </p:nvSpPr>
        <p:spPr bwMode="auto">
          <a:xfrm>
            <a:off x="1859508" y="3960813"/>
            <a:ext cx="6804025" cy="1000125"/>
          </a:xfrm>
          <a:prstGeom prst="rect">
            <a:avLst/>
          </a:prstGeom>
          <a:solidFill>
            <a:schemeClr val="tx1"/>
          </a:solidFill>
          <a:ln w="9525">
            <a:noFill/>
            <a:round/>
            <a:headEnd/>
            <a:tailEnd/>
          </a:ln>
        </p:spPr>
        <p:txBody>
          <a:bodyPr lIns="100794" tIns="50397" rIns="100794" bIns="50397"/>
          <a:lstStyle/>
          <a:p>
            <a:pPr defTabSz="503238">
              <a:spcBef>
                <a:spcPts val="550"/>
              </a:spcBef>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Eligible orphan legally adopted by family can be enrolled by entering his adopted father/mother’s name.</a:t>
            </a:r>
          </a:p>
        </p:txBody>
      </p:sp>
      <p:sp>
        <p:nvSpPr>
          <p:cNvPr id="19" name="Text Box 10"/>
          <p:cNvSpPr txBox="1">
            <a:spLocks noChangeArrowheads="1"/>
          </p:cNvSpPr>
          <p:nvPr/>
        </p:nvSpPr>
        <p:spPr bwMode="auto">
          <a:xfrm>
            <a:off x="1848394" y="5299869"/>
            <a:ext cx="6804025" cy="904988"/>
          </a:xfrm>
          <a:prstGeom prst="rect">
            <a:avLst/>
          </a:prstGeom>
          <a:solidFill>
            <a:schemeClr val="tx1"/>
          </a:solidFill>
          <a:ln w="9525">
            <a:noFill/>
            <a:round/>
            <a:headEnd/>
            <a:tailEnd/>
          </a:ln>
        </p:spPr>
        <p:txBody>
          <a:bodyPr lIns="100794" tIns="50397" rIns="100794" bIns="50397"/>
          <a:lstStyle/>
          <a:p>
            <a:pPr defTabSz="503238">
              <a:spcBef>
                <a:spcPts val="550"/>
              </a:spcBef>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Any orphan not covered under above mentioned categories can be enrolled by entering “Known” by </a:t>
            </a:r>
            <a:r>
              <a:rPr lang="en-US" sz="2200" dirty="0" smtClean="0">
                <a:solidFill>
                  <a:srgbClr val="000000"/>
                </a:solidFill>
              </a:rPr>
              <a:t>BLO.</a:t>
            </a:r>
            <a:endParaRPr lang="en-US" sz="2200" dirty="0">
              <a:solidFill>
                <a:srgbClr val="000000"/>
              </a:solidFill>
            </a:endParaRPr>
          </a:p>
        </p:txBody>
      </p:sp>
    </p:spTree>
    <p:extLst>
      <p:ext uri="{BB962C8B-B14F-4D97-AF65-F5344CB8AC3E}">
        <p14:creationId xmlns:p14="http://schemas.microsoft.com/office/powerpoint/2010/main" val="34948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7" grpId="0" animBg="1" autoUpdateAnimBg="0"/>
      <p:bldP spid="18" grpId="0" animBg="1" autoUpdateAnimBg="0"/>
      <p:bldP spid="19"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117566" y="215900"/>
            <a:ext cx="12074434" cy="965200"/>
          </a:xfrm>
          <a:prstGeom prst="rect">
            <a:avLst/>
          </a:prstGeom>
          <a:noFill/>
          <a:ln w="9525">
            <a:noFill/>
            <a:round/>
            <a:headEnd/>
            <a:tailEnd/>
          </a:ln>
        </p:spPr>
        <p:txBody>
          <a:bodyPr lIns="100794" tIns="50397" rIns="100794" bIns="50397" anchor="ctr"/>
          <a:lstStyle/>
          <a:p>
            <a:pPr algn="ctr" defTabSz="503238">
              <a:buClr>
                <a:srgbClr val="000000"/>
              </a:buClr>
              <a:buSzPct val="100000"/>
              <a:buFont typeface="Times New Roman" pitchFamily="18" charset="0"/>
              <a:buNone/>
              <a:tabLst>
                <a:tab pos="0" algn="l"/>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Lst>
            </a:pPr>
            <a:r>
              <a:rPr lang="en-US" sz="4200" b="1" dirty="0" smtClean="0"/>
              <a:t>PROCEDURE OF RECEIVING CLAIMS &amp; OBJECTIONS</a:t>
            </a:r>
            <a:endParaRPr lang="en-US" sz="4200" b="1" dirty="0"/>
          </a:p>
        </p:txBody>
      </p:sp>
      <p:sp>
        <p:nvSpPr>
          <p:cNvPr id="3" name="Content Placeholder 2"/>
          <p:cNvSpPr>
            <a:spLocks noGrp="1"/>
          </p:cNvSpPr>
          <p:nvPr>
            <p:ph idx="1"/>
          </p:nvPr>
        </p:nvSpPr>
        <p:spPr>
          <a:xfrm>
            <a:off x="942109" y="1490352"/>
            <a:ext cx="10377055" cy="4885510"/>
          </a:xfrm>
        </p:spPr>
        <p:txBody>
          <a:bodyPr>
            <a:normAutofit lnSpcReduction="10000"/>
          </a:bodyPr>
          <a:lstStyle/>
          <a:p>
            <a:pPr algn="just"/>
            <a:r>
              <a:rPr lang="en-IN" dirty="0"/>
              <a:t>Acknowledgment/receipt should be given for each application of </a:t>
            </a:r>
            <a:r>
              <a:rPr lang="en-IN" dirty="0" smtClean="0"/>
              <a:t>claim/objection </a:t>
            </a:r>
            <a:r>
              <a:rPr lang="en-IN" dirty="0"/>
              <a:t>received by </a:t>
            </a:r>
            <a:r>
              <a:rPr lang="en-IN" dirty="0" smtClean="0"/>
              <a:t>BLO,</a:t>
            </a:r>
            <a:endParaRPr lang="en-IN" dirty="0"/>
          </a:p>
          <a:p>
            <a:pPr algn="just"/>
            <a:r>
              <a:rPr lang="en-IN" dirty="0"/>
              <a:t>Any </a:t>
            </a:r>
            <a:r>
              <a:rPr lang="en-IN" dirty="0" smtClean="0"/>
              <a:t>claim/objection </a:t>
            </a:r>
            <a:r>
              <a:rPr lang="en-IN" dirty="0"/>
              <a:t>can be given/sent to ERO by post or in person to </a:t>
            </a:r>
            <a:r>
              <a:rPr lang="en-IN" dirty="0" smtClean="0"/>
              <a:t>BLO,</a:t>
            </a:r>
            <a:endParaRPr lang="en-IN" dirty="0"/>
          </a:p>
          <a:p>
            <a:pPr algn="just"/>
            <a:r>
              <a:rPr lang="en-IN" dirty="0"/>
              <a:t>Claims/objections given in bulk by person or post not </a:t>
            </a:r>
            <a:r>
              <a:rPr lang="en-IN" dirty="0" smtClean="0"/>
              <a:t>accepted,</a:t>
            </a:r>
            <a:endParaRPr lang="en-IN" dirty="0"/>
          </a:p>
          <a:p>
            <a:pPr algn="just"/>
            <a:r>
              <a:rPr lang="en-IN" dirty="0" smtClean="0"/>
              <a:t>Claims </a:t>
            </a:r>
            <a:r>
              <a:rPr lang="en-IN" dirty="0"/>
              <a:t>of all members of one family can be received </a:t>
            </a:r>
            <a:r>
              <a:rPr lang="en-IN" dirty="0" smtClean="0"/>
              <a:t>for </a:t>
            </a:r>
            <a:r>
              <a:rPr lang="en-IN" dirty="0"/>
              <a:t>registration of names in electoral roll from any one member of the </a:t>
            </a:r>
            <a:r>
              <a:rPr lang="en-IN" dirty="0" smtClean="0"/>
              <a:t>family,</a:t>
            </a:r>
            <a:endParaRPr lang="en-IN" dirty="0"/>
          </a:p>
          <a:p>
            <a:pPr algn="just"/>
            <a:r>
              <a:rPr lang="en-IN" dirty="0"/>
              <a:t>Inaccurately filled or incomplete application should be got corrected &amp;</a:t>
            </a:r>
            <a:r>
              <a:rPr lang="en-IN" dirty="0" smtClean="0"/>
              <a:t> </a:t>
            </a:r>
            <a:r>
              <a:rPr lang="en-IN" dirty="0"/>
              <a:t>completed by BLOs before </a:t>
            </a:r>
            <a:r>
              <a:rPr lang="en-IN" dirty="0" smtClean="0"/>
              <a:t>receiving, </a:t>
            </a:r>
          </a:p>
          <a:p>
            <a:pPr algn="just"/>
            <a:r>
              <a:rPr lang="en-IN" dirty="0"/>
              <a:t>For special campaign days, BLOs (where they are not designated officers) should be present in addition to the designated officers at PSs,</a:t>
            </a:r>
          </a:p>
          <a:p>
            <a:pPr algn="just"/>
            <a:r>
              <a:rPr lang="en-IN" dirty="0"/>
              <a:t>Designated Officers/BLOs will maintain lists (in duplicate) in Forms 9, 10, 11 and 11A for applications received in Form 6,7,8, 8A respectively,</a:t>
            </a:r>
          </a:p>
          <a:p>
            <a:pPr algn="just"/>
            <a:endParaRPr lang="en-IN" dirty="0"/>
          </a:p>
        </p:txBody>
      </p:sp>
    </p:spTree>
    <p:extLst>
      <p:ext uri="{BB962C8B-B14F-4D97-AF65-F5344CB8AC3E}">
        <p14:creationId xmlns:p14="http://schemas.microsoft.com/office/powerpoint/2010/main" val="20107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215900"/>
            <a:ext cx="12074434" cy="965200"/>
          </a:xfrm>
        </p:spPr>
        <p:txBody>
          <a:bodyPr/>
          <a:lstStyle/>
          <a:p>
            <a:r>
              <a:rPr lang="en-US" sz="4200" b="1" dirty="0"/>
              <a:t>PROCEDURE OF RECEIVING CLAIMS &amp; OBJECTIONS</a:t>
            </a:r>
            <a:endParaRPr lang="en-IN" sz="4200" dirty="0"/>
          </a:p>
        </p:txBody>
      </p:sp>
      <p:sp>
        <p:nvSpPr>
          <p:cNvPr id="3" name="Content Placeholder 2"/>
          <p:cNvSpPr>
            <a:spLocks noGrp="1"/>
          </p:cNvSpPr>
          <p:nvPr>
            <p:ph idx="1"/>
          </p:nvPr>
        </p:nvSpPr>
        <p:spPr>
          <a:xfrm>
            <a:off x="609600" y="1959428"/>
            <a:ext cx="10972800" cy="4365171"/>
          </a:xfrm>
        </p:spPr>
        <p:txBody>
          <a:bodyPr>
            <a:normAutofit/>
          </a:bodyPr>
          <a:lstStyle/>
          <a:p>
            <a:pPr algn="just"/>
            <a:r>
              <a:rPr lang="en-IN" dirty="0" smtClean="0"/>
              <a:t>Designated Officers/BLOs </a:t>
            </a:r>
            <a:r>
              <a:rPr lang="en-IN" dirty="0"/>
              <a:t>write their findings with regard to age/ address/ other particulars on the applications received for claims/objections before sending them to </a:t>
            </a:r>
            <a:r>
              <a:rPr lang="en-IN" dirty="0" smtClean="0"/>
              <a:t>AEROs/EROs</a:t>
            </a:r>
            <a:r>
              <a:rPr lang="en-IN" dirty="0"/>
              <a:t>,</a:t>
            </a:r>
          </a:p>
          <a:p>
            <a:pPr algn="just"/>
            <a:r>
              <a:rPr lang="en-IN" dirty="0" smtClean="0"/>
              <a:t>BLO </a:t>
            </a:r>
            <a:r>
              <a:rPr lang="en-IN" dirty="0"/>
              <a:t>writes comments on records submitted by the applicants for proof of </a:t>
            </a:r>
            <a:r>
              <a:rPr lang="en-IN" dirty="0" smtClean="0"/>
              <a:t>age</a:t>
            </a:r>
            <a:r>
              <a:rPr lang="en-IN" dirty="0"/>
              <a:t>, </a:t>
            </a:r>
            <a:endParaRPr lang="en-IN" dirty="0" smtClean="0"/>
          </a:p>
          <a:p>
            <a:pPr algn="just"/>
            <a:r>
              <a:rPr lang="en-IN" dirty="0" smtClean="0"/>
              <a:t>Hearing </a:t>
            </a:r>
            <a:r>
              <a:rPr lang="en-IN" dirty="0"/>
              <a:t>on application of claim/objections commences after being exhibited in form 9, 10, 11 and 11A for 7 days - Rule </a:t>
            </a:r>
            <a:r>
              <a:rPr lang="en-IN" dirty="0" smtClean="0"/>
              <a:t>16 (</a:t>
            </a:r>
            <a:r>
              <a:rPr lang="en-IN" dirty="0"/>
              <a:t>b), RER </a:t>
            </a:r>
            <a:r>
              <a:rPr lang="en-IN" dirty="0" smtClean="0"/>
              <a:t>1960,</a:t>
            </a:r>
            <a:endParaRPr lang="en-IN" dirty="0"/>
          </a:p>
          <a:p>
            <a:pPr algn="just"/>
            <a:r>
              <a:rPr lang="en-IN" dirty="0"/>
              <a:t>ERO specifies date, time and place of hearing of claim/objection in the list.</a:t>
            </a:r>
          </a:p>
          <a:p>
            <a:pPr algn="just"/>
            <a:endParaRPr lang="en-IN" dirty="0" smtClean="0"/>
          </a:p>
          <a:p>
            <a:pPr algn="just"/>
            <a:endParaRPr lang="en-IN" dirty="0" smtClean="0"/>
          </a:p>
          <a:p>
            <a:endParaRPr lang="en-IN" dirty="0"/>
          </a:p>
          <a:p>
            <a:endParaRPr lang="en-IN" dirty="0"/>
          </a:p>
        </p:txBody>
      </p:sp>
    </p:spTree>
    <p:extLst>
      <p:ext uri="{BB962C8B-B14F-4D97-AF65-F5344CB8AC3E}">
        <p14:creationId xmlns:p14="http://schemas.microsoft.com/office/powerpoint/2010/main" val="29035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466"/>
            <a:ext cx="12192000" cy="965200"/>
          </a:xfrm>
        </p:spPr>
        <p:txBody>
          <a:bodyPr/>
          <a:lstStyle/>
          <a:p>
            <a:r>
              <a:rPr lang="en-US" sz="3600" b="1" dirty="0" smtClean="0"/>
              <a:t>FINALIZATION OF E - ROLL AFTER DISPOSAL OF CLAIMS &amp; OBJECTIONS SUBSEQUENT TO DRAFT PUBLICATION</a:t>
            </a:r>
            <a:endParaRPr lang="en-IN" sz="3600" dirty="0"/>
          </a:p>
        </p:txBody>
      </p:sp>
      <p:sp>
        <p:nvSpPr>
          <p:cNvPr id="3" name="Content Placeholder 2"/>
          <p:cNvSpPr>
            <a:spLocks noGrp="1"/>
          </p:cNvSpPr>
          <p:nvPr>
            <p:ph idx="1"/>
          </p:nvPr>
        </p:nvSpPr>
        <p:spPr>
          <a:xfrm>
            <a:off x="762000" y="1789610"/>
            <a:ext cx="10820400" cy="4754881"/>
          </a:xfrm>
        </p:spPr>
        <p:txBody>
          <a:bodyPr>
            <a:normAutofit fontScale="92500" lnSpcReduction="10000"/>
          </a:bodyPr>
          <a:lstStyle/>
          <a:p>
            <a:pPr marL="457200" indent="-457200" algn="just">
              <a:buFont typeface="+mj-lt"/>
              <a:buAutoNum type="arabicPeriod"/>
            </a:pPr>
            <a:r>
              <a:rPr lang="en-IN" sz="2400" dirty="0"/>
              <a:t>Electoral roll </a:t>
            </a:r>
            <a:r>
              <a:rPr lang="en-IN" sz="2400" dirty="0" smtClean="0"/>
              <a:t>should </a:t>
            </a:r>
            <a:r>
              <a:rPr lang="en-IN" sz="2400" dirty="0"/>
              <a:t>be amended for any mistakes/errors in sections or details of other </a:t>
            </a:r>
            <a:r>
              <a:rPr lang="en-IN" sz="2400" dirty="0" smtClean="0"/>
              <a:t>table,</a:t>
            </a:r>
            <a:endParaRPr lang="en-IN" sz="2400" dirty="0"/>
          </a:p>
          <a:p>
            <a:pPr marL="457200" indent="-457200" algn="just">
              <a:buFont typeface="+mj-lt"/>
              <a:buAutoNum type="arabicPeriod"/>
            </a:pPr>
            <a:r>
              <a:rPr lang="en-IN" sz="2400" dirty="0"/>
              <a:t>Map of Part area or legislative assembly constituency should be </a:t>
            </a:r>
            <a:r>
              <a:rPr lang="en-IN" sz="2400" dirty="0" smtClean="0"/>
              <a:t>amended,</a:t>
            </a:r>
            <a:endParaRPr lang="en-IN" sz="2400" dirty="0"/>
          </a:p>
          <a:p>
            <a:pPr marL="457200" indent="-457200" algn="just">
              <a:buFont typeface="+mj-lt"/>
              <a:buAutoNum type="arabicPeriod"/>
            </a:pPr>
            <a:r>
              <a:rPr lang="en-IN" sz="2400" dirty="0"/>
              <a:t>Preparation of first supplementary:</a:t>
            </a:r>
          </a:p>
          <a:p>
            <a:pPr lvl="1" algn="just"/>
            <a:r>
              <a:rPr lang="en-IN" sz="2400" dirty="0"/>
              <a:t>Handwritten manuscript for additions, deletions and </a:t>
            </a:r>
            <a:r>
              <a:rPr lang="en-IN" sz="2400" dirty="0" smtClean="0"/>
              <a:t>corrections,</a:t>
            </a:r>
            <a:endParaRPr lang="en-IN" sz="2400" dirty="0"/>
          </a:p>
          <a:p>
            <a:pPr lvl="1" algn="just"/>
            <a:r>
              <a:rPr lang="en-IN" sz="2400" dirty="0"/>
              <a:t>Section wise manuscript for </a:t>
            </a:r>
            <a:r>
              <a:rPr lang="en-IN" sz="2400" dirty="0" smtClean="0"/>
              <a:t>additions,</a:t>
            </a:r>
            <a:endParaRPr lang="en-IN" sz="2400" dirty="0"/>
          </a:p>
          <a:p>
            <a:pPr lvl="1" algn="just"/>
            <a:r>
              <a:rPr lang="en-IN" sz="2400" dirty="0"/>
              <a:t>Section wise supplementary list of deletions and corrections is not </a:t>
            </a:r>
            <a:r>
              <a:rPr lang="en-IN" sz="2400" dirty="0" smtClean="0"/>
              <a:t>necessary,</a:t>
            </a:r>
            <a:endParaRPr lang="en-IN" sz="2400" dirty="0"/>
          </a:p>
          <a:p>
            <a:pPr lvl="1" algn="just"/>
            <a:r>
              <a:rPr lang="en-IN" sz="2400" dirty="0"/>
              <a:t>Certified handwritten manuscript by ERO from which the data should be </a:t>
            </a:r>
            <a:r>
              <a:rPr lang="en-IN" sz="2400" dirty="0" smtClean="0"/>
              <a:t>entered,</a:t>
            </a:r>
            <a:endParaRPr lang="en-IN" sz="2400" dirty="0"/>
          </a:p>
          <a:p>
            <a:pPr lvl="1" algn="just"/>
            <a:r>
              <a:rPr lang="en-IN" sz="2400" dirty="0"/>
              <a:t>Verification by BLO, of checklist printed after the entry of </a:t>
            </a:r>
            <a:r>
              <a:rPr lang="en-IN" sz="2400" dirty="0" smtClean="0"/>
              <a:t>data,</a:t>
            </a:r>
            <a:endParaRPr lang="en-IN" sz="2400" dirty="0"/>
          </a:p>
          <a:p>
            <a:pPr lvl="1" algn="just"/>
            <a:r>
              <a:rPr lang="en-IN" sz="2400" dirty="0"/>
              <a:t>Verification by BLO, of photo checklist </a:t>
            </a:r>
            <a:r>
              <a:rPr lang="en-IN" sz="2400" dirty="0" smtClean="0"/>
              <a:t>also,</a:t>
            </a:r>
            <a:endParaRPr lang="en-IN" sz="2400" dirty="0"/>
          </a:p>
          <a:p>
            <a:pPr lvl="1" algn="just"/>
            <a:r>
              <a:rPr lang="en-IN" sz="2400" dirty="0"/>
              <a:t>Publication of draft </a:t>
            </a:r>
            <a:r>
              <a:rPr lang="en-IN" sz="2400" dirty="0" smtClean="0"/>
              <a:t>roll.</a:t>
            </a:r>
            <a:endParaRPr lang="en-IN" sz="2400" dirty="0"/>
          </a:p>
          <a:p>
            <a:endParaRPr lang="en-IN" dirty="0"/>
          </a:p>
        </p:txBody>
      </p:sp>
    </p:spTree>
    <p:extLst>
      <p:ext uri="{BB962C8B-B14F-4D97-AF65-F5344CB8AC3E}">
        <p14:creationId xmlns:p14="http://schemas.microsoft.com/office/powerpoint/2010/main" val="34176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905"/>
            <a:ext cx="12070080" cy="965200"/>
          </a:xfrm>
        </p:spPr>
        <p:txBody>
          <a:bodyPr/>
          <a:lstStyle/>
          <a:p>
            <a:r>
              <a:rPr lang="en-US" sz="4000" b="1" dirty="0" smtClean="0"/>
              <a:t>FINAL PUBLICATION OF E - ROLL AFTER DISPOSAL OF CLAIMS &amp; OBJECTIONS</a:t>
            </a:r>
            <a:endParaRPr lang="en-IN" sz="4000" dirty="0"/>
          </a:p>
        </p:txBody>
      </p:sp>
      <p:sp>
        <p:nvSpPr>
          <p:cNvPr id="11" name="Text Box 3"/>
          <p:cNvSpPr txBox="1">
            <a:spLocks noChangeArrowheads="1"/>
          </p:cNvSpPr>
          <p:nvPr/>
        </p:nvSpPr>
        <p:spPr bwMode="auto">
          <a:xfrm>
            <a:off x="1992313" y="1785938"/>
            <a:ext cx="6248400" cy="1155700"/>
          </a:xfrm>
          <a:prstGeom prst="rect">
            <a:avLst/>
          </a:prstGeom>
          <a:solidFill>
            <a:schemeClr val="tx1"/>
          </a:solidFill>
          <a:ln w="9525">
            <a:noFill/>
            <a:round/>
            <a:headEnd/>
            <a:tailEnd/>
          </a:ln>
        </p:spPr>
        <p:txBody>
          <a:bodyPr lIns="100794" tIns="50397" rIns="100794" bIns="50397"/>
          <a:lstStyle/>
          <a:p>
            <a:pPr algn="ctr" defTabSz="503238">
              <a:spcBef>
                <a:spcPts val="550"/>
              </a:spcBef>
              <a:buClr>
                <a:srgbClr val="000000"/>
              </a:buClr>
              <a:buSzPct val="100000"/>
              <a:buFont typeface="Times New Roman" pitchFamily="18" charset="0"/>
              <a:buNone/>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Final publication of </a:t>
            </a:r>
            <a:r>
              <a:rPr lang="en-US" sz="2200" dirty="0" smtClean="0">
                <a:solidFill>
                  <a:srgbClr val="000000"/>
                </a:solidFill>
              </a:rPr>
              <a:t>e - roll </a:t>
            </a:r>
            <a:r>
              <a:rPr lang="en-US" sz="2200" dirty="0">
                <a:solidFill>
                  <a:srgbClr val="000000"/>
                </a:solidFill>
              </a:rPr>
              <a:t>is completed with list of amendments in form 60 in the office of ERO under rule 22 of RER 1960</a:t>
            </a:r>
          </a:p>
          <a:p>
            <a:pPr defTabSz="503238">
              <a:spcBef>
                <a:spcPts val="550"/>
              </a:spcBef>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endParaRPr lang="en-US" sz="2200" dirty="0">
              <a:solidFill>
                <a:srgbClr val="000000"/>
              </a:solidFill>
            </a:endParaRPr>
          </a:p>
        </p:txBody>
      </p:sp>
      <p:pic>
        <p:nvPicPr>
          <p:cNvPr id="12" name="Picture 4"/>
          <p:cNvPicPr>
            <a:picLocks noChangeAspect="1" noChangeArrowheads="1"/>
          </p:cNvPicPr>
          <p:nvPr/>
        </p:nvPicPr>
        <p:blipFill>
          <a:blip r:embed="rId2" cstate="print"/>
          <a:srcRect/>
          <a:stretch>
            <a:fillRect/>
          </a:stretch>
        </p:blipFill>
        <p:spPr bwMode="auto">
          <a:xfrm>
            <a:off x="9183689" y="3542507"/>
            <a:ext cx="1328738" cy="1008063"/>
          </a:xfrm>
          <a:prstGeom prst="rect">
            <a:avLst/>
          </a:prstGeom>
          <a:noFill/>
          <a:ln w="9525">
            <a:noFill/>
            <a:round/>
            <a:headEnd/>
            <a:tailEnd/>
          </a:ln>
        </p:spPr>
      </p:pic>
      <p:pic>
        <p:nvPicPr>
          <p:cNvPr id="13" name="Picture 5"/>
          <p:cNvPicPr>
            <a:picLocks noChangeAspect="1" noChangeArrowheads="1"/>
          </p:cNvPicPr>
          <p:nvPr/>
        </p:nvPicPr>
        <p:blipFill>
          <a:blip r:embed="rId2" cstate="print"/>
          <a:srcRect/>
          <a:stretch>
            <a:fillRect/>
          </a:stretch>
        </p:blipFill>
        <p:spPr bwMode="auto">
          <a:xfrm>
            <a:off x="9183690" y="5049203"/>
            <a:ext cx="1328737" cy="1008063"/>
          </a:xfrm>
          <a:prstGeom prst="rect">
            <a:avLst/>
          </a:prstGeom>
          <a:noFill/>
          <a:ln w="9525">
            <a:noFill/>
            <a:round/>
            <a:headEnd/>
            <a:tailEnd/>
          </a:ln>
        </p:spPr>
      </p:pic>
      <p:pic>
        <p:nvPicPr>
          <p:cNvPr id="14" name="Picture 6"/>
          <p:cNvPicPr>
            <a:picLocks noChangeAspect="1" noChangeArrowheads="1"/>
          </p:cNvPicPr>
          <p:nvPr/>
        </p:nvPicPr>
        <p:blipFill>
          <a:blip r:embed="rId2" cstate="print"/>
          <a:srcRect/>
          <a:stretch>
            <a:fillRect/>
          </a:stretch>
        </p:blipFill>
        <p:spPr bwMode="auto">
          <a:xfrm>
            <a:off x="9183689" y="1866854"/>
            <a:ext cx="1328738" cy="1008062"/>
          </a:xfrm>
          <a:prstGeom prst="rect">
            <a:avLst/>
          </a:prstGeom>
          <a:noFill/>
          <a:ln w="9525">
            <a:noFill/>
            <a:round/>
            <a:headEnd/>
            <a:tailEnd/>
          </a:ln>
        </p:spPr>
      </p:pic>
      <p:sp>
        <p:nvSpPr>
          <p:cNvPr id="15" name="Text Box 7"/>
          <p:cNvSpPr txBox="1">
            <a:spLocks noChangeArrowheads="1"/>
          </p:cNvSpPr>
          <p:nvPr/>
        </p:nvSpPr>
        <p:spPr bwMode="auto">
          <a:xfrm>
            <a:off x="1992313" y="3322639"/>
            <a:ext cx="6248400" cy="1447800"/>
          </a:xfrm>
          <a:prstGeom prst="rect">
            <a:avLst/>
          </a:prstGeom>
          <a:solidFill>
            <a:schemeClr val="tx1"/>
          </a:solidFill>
          <a:ln w="9525">
            <a:noFill/>
            <a:round/>
            <a:headEnd/>
            <a:tailEnd/>
          </a:ln>
        </p:spPr>
        <p:txBody>
          <a:bodyPr lIns="100794" tIns="50397" rIns="100794" bIns="50397"/>
          <a:lstStyle/>
          <a:p>
            <a:pPr algn="ctr" defTabSz="503238">
              <a:spcBef>
                <a:spcPts val="550"/>
              </a:spcBef>
              <a:tabLst>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a:solidFill>
                  <a:srgbClr val="000000"/>
                </a:solidFill>
              </a:rPr>
              <a:t>Final publication of </a:t>
            </a:r>
            <a:r>
              <a:rPr lang="en-US" sz="2200" dirty="0" smtClean="0">
                <a:solidFill>
                  <a:srgbClr val="000000"/>
                </a:solidFill>
              </a:rPr>
              <a:t>e - roll </a:t>
            </a:r>
            <a:r>
              <a:rPr lang="en-US" sz="2200" dirty="0">
                <a:solidFill>
                  <a:srgbClr val="000000"/>
                </a:solidFill>
              </a:rPr>
              <a:t>also gets published on website of CEO as directed by </a:t>
            </a:r>
            <a:r>
              <a:rPr lang="en-US" sz="2200" dirty="0" smtClean="0">
                <a:solidFill>
                  <a:srgbClr val="000000"/>
                </a:solidFill>
              </a:rPr>
              <a:t>ECI. </a:t>
            </a:r>
            <a:r>
              <a:rPr lang="en-US" sz="2200" dirty="0">
                <a:solidFill>
                  <a:srgbClr val="000000"/>
                </a:solidFill>
              </a:rPr>
              <a:t>A</a:t>
            </a:r>
            <a:r>
              <a:rPr lang="en-US" sz="2200" dirty="0" smtClean="0">
                <a:solidFill>
                  <a:srgbClr val="000000"/>
                </a:solidFill>
              </a:rPr>
              <a:t>lso displayed on the PS for public inspection for a period of 7 days.</a:t>
            </a:r>
          </a:p>
        </p:txBody>
      </p:sp>
      <p:sp>
        <p:nvSpPr>
          <p:cNvPr id="17" name="Text Box 8"/>
          <p:cNvSpPr txBox="1">
            <a:spLocks noChangeArrowheads="1"/>
          </p:cNvSpPr>
          <p:nvPr/>
        </p:nvSpPr>
        <p:spPr bwMode="auto">
          <a:xfrm>
            <a:off x="2001158" y="5151440"/>
            <a:ext cx="6239555" cy="905826"/>
          </a:xfrm>
          <a:prstGeom prst="rect">
            <a:avLst/>
          </a:prstGeom>
          <a:solidFill>
            <a:schemeClr val="tx1"/>
          </a:solidFill>
          <a:ln w="9525">
            <a:noFill/>
            <a:round/>
            <a:headEnd/>
            <a:tailEnd/>
          </a:ln>
        </p:spPr>
        <p:txBody>
          <a:bodyPr lIns="100794" tIns="50397" rIns="100794" bIns="50397"/>
          <a:lstStyle/>
          <a:p>
            <a:pPr marL="503238" indent="-503238" algn="ctr" defTabSz="503238">
              <a:spcBef>
                <a:spcPts val="550"/>
              </a:spcBef>
              <a:tabLst>
                <a:tab pos="503238" algn="l"/>
                <a:tab pos="1008063" algn="l"/>
                <a:tab pos="1511300" algn="l"/>
                <a:tab pos="2016125" algn="l"/>
                <a:tab pos="2519363" algn="l"/>
                <a:tab pos="3024188" algn="l"/>
                <a:tab pos="3527425" algn="l"/>
                <a:tab pos="4032250" algn="l"/>
                <a:tab pos="4535488" algn="l"/>
                <a:tab pos="5040313" algn="l"/>
                <a:tab pos="5543550" algn="l"/>
                <a:tab pos="6048375" algn="l"/>
                <a:tab pos="6551613" algn="l"/>
                <a:tab pos="7054850" algn="l"/>
                <a:tab pos="7559675" algn="l"/>
                <a:tab pos="8062913" algn="l"/>
                <a:tab pos="8567738" algn="l"/>
                <a:tab pos="9070975" algn="l"/>
                <a:tab pos="9575800" algn="l"/>
                <a:tab pos="10079038" algn="l"/>
                <a:tab pos="10583863" algn="l"/>
              </a:tabLst>
            </a:pPr>
            <a:r>
              <a:rPr lang="en-US" sz="2200" dirty="0" smtClean="0">
                <a:solidFill>
                  <a:srgbClr val="000000"/>
                </a:solidFill>
              </a:rPr>
              <a:t>No publications on public holiday</a:t>
            </a:r>
            <a:endParaRPr lang="en-US" sz="2200" dirty="0">
              <a:solidFill>
                <a:srgbClr val="000000"/>
              </a:solidFill>
            </a:endParaRPr>
          </a:p>
        </p:txBody>
      </p:sp>
    </p:spTree>
    <p:extLst>
      <p:ext uri="{BB962C8B-B14F-4D97-AF65-F5344CB8AC3E}">
        <p14:creationId xmlns:p14="http://schemas.microsoft.com/office/powerpoint/2010/main" val="94795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1783354"/>
            <a:ext cx="7759337" cy="2580827"/>
          </a:xfrm>
        </p:spPr>
        <p:txBody>
          <a:bodyPr/>
          <a:lstStyle/>
          <a:p>
            <a:r>
              <a:rPr lang="en-US" sz="6000" b="1" dirty="0" smtClean="0"/>
              <a:t>THE  BLO  KIT</a:t>
            </a:r>
            <a:endParaRPr lang="en-IN" sz="6000" dirty="0"/>
          </a:p>
        </p:txBody>
      </p:sp>
    </p:spTree>
    <p:extLst>
      <p:ext uri="{BB962C8B-B14F-4D97-AF65-F5344CB8AC3E}">
        <p14:creationId xmlns:p14="http://schemas.microsoft.com/office/powerpoint/2010/main" val="32301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19" y="536346"/>
            <a:ext cx="10477500" cy="965200"/>
          </a:xfrm>
        </p:spPr>
        <p:txBody>
          <a:bodyPr/>
          <a:lstStyle/>
          <a:p>
            <a:pPr algn="l"/>
            <a:r>
              <a:rPr lang="en-IN" sz="4400" dirty="0" smtClean="0"/>
              <a:t>IMPORTANCE of</a:t>
            </a:r>
            <a:br>
              <a:rPr lang="en-IN" sz="4400" dirty="0" smtClean="0"/>
            </a:br>
            <a:r>
              <a:rPr lang="en-IN" sz="4400" dirty="0" smtClean="0"/>
              <a:t>The ELECTORAL ROLL</a:t>
            </a:r>
            <a:endParaRPr lang="en-IN" sz="4400" dirty="0"/>
          </a:p>
        </p:txBody>
      </p:sp>
      <p:sp>
        <p:nvSpPr>
          <p:cNvPr id="3" name="Content Placeholder 2"/>
          <p:cNvSpPr>
            <a:spLocks noGrp="1"/>
          </p:cNvSpPr>
          <p:nvPr>
            <p:ph idx="1"/>
          </p:nvPr>
        </p:nvSpPr>
        <p:spPr>
          <a:xfrm>
            <a:off x="895349" y="1636759"/>
            <a:ext cx="10664537" cy="4953358"/>
          </a:xfrm>
        </p:spPr>
        <p:txBody>
          <a:bodyPr>
            <a:noAutofit/>
          </a:bodyPr>
          <a:lstStyle/>
          <a:p>
            <a:pPr algn="just"/>
            <a:r>
              <a:rPr lang="en-IN" dirty="0" smtClean="0"/>
              <a:t>An </a:t>
            </a:r>
            <a:r>
              <a:rPr lang="en-IN" sz="2200" dirty="0" smtClean="0"/>
              <a:t>electoral roll </a:t>
            </a:r>
            <a:r>
              <a:rPr lang="en-IN" sz="2200" dirty="0"/>
              <a:t>or </a:t>
            </a:r>
            <a:r>
              <a:rPr lang="en-IN" sz="2200" dirty="0" smtClean="0"/>
              <a:t>voter list is an </a:t>
            </a:r>
            <a:r>
              <a:rPr lang="en-IN" sz="2200" dirty="0">
                <a:solidFill>
                  <a:srgbClr val="CCFF33"/>
                </a:solidFill>
              </a:rPr>
              <a:t>official </a:t>
            </a:r>
            <a:r>
              <a:rPr lang="en-IN" sz="2200" dirty="0" smtClean="0">
                <a:solidFill>
                  <a:srgbClr val="CCFF33"/>
                </a:solidFill>
              </a:rPr>
              <a:t>list </a:t>
            </a:r>
            <a:r>
              <a:rPr lang="en-IN" sz="2200" dirty="0">
                <a:solidFill>
                  <a:srgbClr val="CCFF33"/>
                </a:solidFill>
              </a:rPr>
              <a:t>of </a:t>
            </a:r>
            <a:r>
              <a:rPr lang="en-IN" sz="2200" dirty="0" smtClean="0">
                <a:solidFill>
                  <a:srgbClr val="CCFF33"/>
                </a:solidFill>
              </a:rPr>
              <a:t>persons enrolled as voters </a:t>
            </a:r>
            <a:r>
              <a:rPr lang="en-IN" sz="2200" dirty="0" smtClean="0"/>
              <a:t>on the basis of their eligibility for such enrolment in the list of a particular area. It determines </a:t>
            </a:r>
            <a:r>
              <a:rPr lang="en-IN" sz="2200" dirty="0"/>
              <a:t>who is eligible to vote and </a:t>
            </a:r>
            <a:r>
              <a:rPr lang="en-IN" sz="2200" dirty="0" smtClean="0"/>
              <a:t>where.</a:t>
            </a:r>
            <a:endParaRPr lang="en-IN" sz="2200" dirty="0"/>
          </a:p>
          <a:p>
            <a:pPr algn="just"/>
            <a:r>
              <a:rPr lang="en-IN" sz="2200" dirty="0" smtClean="0"/>
              <a:t>For </a:t>
            </a:r>
            <a:r>
              <a:rPr lang="en-IN" sz="2200" dirty="0"/>
              <a:t>a free and fair election, an accurate and error free electoral roll is </a:t>
            </a:r>
            <a:r>
              <a:rPr lang="en-IN" sz="2200" dirty="0" smtClean="0"/>
              <a:t>of </a:t>
            </a:r>
            <a:r>
              <a:rPr lang="en-IN" sz="2200" dirty="0" smtClean="0">
                <a:solidFill>
                  <a:srgbClr val="CCFF33"/>
                </a:solidFill>
              </a:rPr>
              <a:t>utmost importance</a:t>
            </a:r>
            <a:r>
              <a:rPr lang="en-IN" dirty="0"/>
              <a:t>.</a:t>
            </a:r>
            <a:endParaRPr lang="en-IN" sz="2200" dirty="0"/>
          </a:p>
          <a:p>
            <a:pPr algn="just"/>
            <a:r>
              <a:rPr lang="en-IN" sz="2200" dirty="0" smtClean="0"/>
              <a:t>A good e-roll is required for </a:t>
            </a:r>
            <a:r>
              <a:rPr lang="en-IN" dirty="0" smtClean="0">
                <a:solidFill>
                  <a:srgbClr val="CCFF33"/>
                </a:solidFill>
              </a:rPr>
              <a:t>checking</a:t>
            </a:r>
            <a:r>
              <a:rPr lang="en-IN" sz="2200" dirty="0" smtClean="0">
                <a:solidFill>
                  <a:srgbClr val="CCFF33"/>
                </a:solidFill>
              </a:rPr>
              <a:t> </a:t>
            </a:r>
            <a:r>
              <a:rPr lang="en-IN" sz="2200" dirty="0">
                <a:solidFill>
                  <a:srgbClr val="CCFF33"/>
                </a:solidFill>
              </a:rPr>
              <a:t>electoral malpractices </a:t>
            </a:r>
            <a:r>
              <a:rPr lang="en-IN" sz="2200" dirty="0"/>
              <a:t>like bogus voting and </a:t>
            </a:r>
            <a:r>
              <a:rPr lang="en-IN" dirty="0"/>
              <a:t>impersonation. </a:t>
            </a:r>
            <a:endParaRPr lang="en-IN" dirty="0" smtClean="0"/>
          </a:p>
          <a:p>
            <a:pPr marL="0" indent="0" algn="just">
              <a:buNone/>
            </a:pPr>
            <a:endParaRPr lang="en-IN" sz="1000" i="1" dirty="0" smtClean="0"/>
          </a:p>
          <a:p>
            <a:pPr marL="0" indent="0" algn="just">
              <a:buNone/>
            </a:pPr>
            <a:r>
              <a:rPr lang="en-IN" sz="2000" i="1" dirty="0" smtClean="0"/>
              <a:t>According </a:t>
            </a:r>
            <a:r>
              <a:rPr lang="en-IN" sz="2000" i="1" dirty="0"/>
              <a:t>to </a:t>
            </a:r>
            <a:r>
              <a:rPr lang="en-IN" sz="2000" i="1" dirty="0">
                <a:solidFill>
                  <a:srgbClr val="CCFF33"/>
                </a:solidFill>
              </a:rPr>
              <a:t>Article 325 of the Constitution of India</a:t>
            </a:r>
            <a:r>
              <a:rPr lang="en-IN" sz="2000" i="1" dirty="0"/>
              <a:t>, there shall be one general electoral roll for every territorial constituency for election to either House of Parliament or to the House or either </a:t>
            </a:r>
            <a:r>
              <a:rPr lang="en-IN" sz="2000" i="1" dirty="0">
                <a:solidFill>
                  <a:srgbClr val="FFFFFF"/>
                </a:solidFill>
              </a:rPr>
              <a:t>House</a:t>
            </a:r>
            <a:r>
              <a:rPr lang="en-IN" sz="2000" i="1" dirty="0"/>
              <a:t> of Legislature of a State and no person shall be ineligible for inclusion in any such roll or claim to be included in any special electoral roll for any such constituency on grounds only of religion, race, caste, sex or any of them</a:t>
            </a:r>
            <a:r>
              <a:rPr lang="en-IN" sz="2000" i="1" dirty="0" smtClean="0"/>
              <a:t>.</a:t>
            </a:r>
            <a:endParaRPr lang="en-IN" sz="2000" i="1" dirty="0"/>
          </a:p>
        </p:txBody>
      </p:sp>
    </p:spTree>
    <p:extLst>
      <p:ext uri="{BB962C8B-B14F-4D97-AF65-F5344CB8AC3E}">
        <p14:creationId xmlns:p14="http://schemas.microsoft.com/office/powerpoint/2010/main" val="5714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3" y="215900"/>
            <a:ext cx="10972800" cy="965200"/>
          </a:xfrm>
        </p:spPr>
        <p:txBody>
          <a:bodyPr/>
          <a:lstStyle/>
          <a:p>
            <a:r>
              <a:rPr lang="en-IN" b="1" dirty="0" smtClean="0"/>
              <a:t>BLO’s Kit</a:t>
            </a:r>
            <a:endParaRPr lang="en-IN" dirty="0"/>
          </a:p>
        </p:txBody>
      </p:sp>
      <p:sp>
        <p:nvSpPr>
          <p:cNvPr id="3" name="Content Placeholder 2"/>
          <p:cNvSpPr>
            <a:spLocks noGrp="1"/>
          </p:cNvSpPr>
          <p:nvPr>
            <p:ph idx="1"/>
          </p:nvPr>
        </p:nvSpPr>
        <p:spPr>
          <a:xfrm>
            <a:off x="1911924" y="1473200"/>
            <a:ext cx="8575973" cy="4851400"/>
          </a:xfrm>
        </p:spPr>
        <p:txBody>
          <a:bodyPr>
            <a:noAutofit/>
          </a:bodyPr>
          <a:lstStyle/>
          <a:p>
            <a:pPr marL="0" indent="0">
              <a:buNone/>
            </a:pPr>
            <a:r>
              <a:rPr lang="en-IN" sz="1600" dirty="0"/>
              <a:t>Each BLO is issued a </a:t>
            </a:r>
            <a:r>
              <a:rPr lang="en-IN" sz="1600" dirty="0" smtClean="0"/>
              <a:t>KIT </a:t>
            </a:r>
            <a:r>
              <a:rPr lang="en-IN" sz="1600" dirty="0"/>
              <a:t>containing a bag on which logo of the Election Commission of India is printed. </a:t>
            </a:r>
            <a:r>
              <a:rPr lang="en-IN" sz="1600" dirty="0" smtClean="0"/>
              <a:t> The BLO Kit should have the following items :-</a:t>
            </a:r>
            <a:endParaRPr lang="en-IN" sz="1600" dirty="0"/>
          </a:p>
          <a:p>
            <a:pPr marL="0" indent="0">
              <a:buNone/>
            </a:pPr>
            <a:endParaRPr lang="en-IN" sz="400" dirty="0"/>
          </a:p>
          <a:p>
            <a:pPr marL="777240" lvl="3" indent="0">
              <a:buNone/>
            </a:pPr>
            <a:r>
              <a:rPr lang="en-IN" sz="2000" dirty="0" smtClean="0"/>
              <a:t>1. The Electoral Roll of his part area</a:t>
            </a:r>
          </a:p>
          <a:p>
            <a:pPr marL="777240" lvl="3" indent="0">
              <a:buNone/>
            </a:pPr>
            <a:r>
              <a:rPr lang="en-IN" sz="2000" dirty="0" smtClean="0"/>
              <a:t>2</a:t>
            </a:r>
            <a:r>
              <a:rPr lang="en-IN" sz="2000" dirty="0"/>
              <a:t>. </a:t>
            </a:r>
            <a:r>
              <a:rPr lang="en-IN" sz="2000" dirty="0" smtClean="0"/>
              <a:t>His BLO Register (in prescribed format, pre-printed)</a:t>
            </a:r>
            <a:endParaRPr lang="en-IN" sz="2000" dirty="0"/>
          </a:p>
          <a:p>
            <a:pPr marL="777240" lvl="3" indent="0">
              <a:buNone/>
            </a:pPr>
            <a:r>
              <a:rPr lang="en-IN" sz="2000" dirty="0"/>
              <a:t>3. BLO’s identity card</a:t>
            </a:r>
          </a:p>
          <a:p>
            <a:pPr marL="777240" lvl="3" indent="0">
              <a:buNone/>
            </a:pPr>
            <a:r>
              <a:rPr lang="en-IN" sz="2000" dirty="0"/>
              <a:t>4. A copy of BLO’s Handbook</a:t>
            </a:r>
          </a:p>
          <a:p>
            <a:pPr marL="777240" lvl="3" indent="0">
              <a:buNone/>
            </a:pPr>
            <a:r>
              <a:rPr lang="en-IN" sz="2000" dirty="0" smtClean="0"/>
              <a:t>5</a:t>
            </a:r>
            <a:r>
              <a:rPr lang="en-IN" sz="2000" dirty="0"/>
              <a:t>. Sufficient number of blank Forms 6</a:t>
            </a:r>
            <a:r>
              <a:rPr lang="en-IN" sz="2000" dirty="0" smtClean="0"/>
              <a:t>, 6A,7, 8 </a:t>
            </a:r>
            <a:r>
              <a:rPr lang="en-IN" sz="2000" dirty="0"/>
              <a:t>and 8A</a:t>
            </a:r>
          </a:p>
          <a:p>
            <a:pPr marL="777240" lvl="3" indent="0">
              <a:buNone/>
            </a:pPr>
            <a:r>
              <a:rPr lang="en-IN" sz="2000" dirty="0" smtClean="0"/>
              <a:t>6. Working Copy of the E-Roll (when needed)</a:t>
            </a:r>
          </a:p>
          <a:p>
            <a:pPr marL="777240" lvl="3" indent="0">
              <a:buNone/>
            </a:pPr>
            <a:r>
              <a:rPr lang="en-IN" sz="2000" dirty="0" smtClean="0"/>
              <a:t>7. Reports like error reports of the roll of his part area (when available)</a:t>
            </a:r>
          </a:p>
          <a:p>
            <a:pPr marL="777240" lvl="3" indent="0">
              <a:buNone/>
            </a:pPr>
            <a:r>
              <a:rPr lang="en-IN" sz="2000" dirty="0" smtClean="0"/>
              <a:t>8. Writing </a:t>
            </a:r>
            <a:r>
              <a:rPr lang="en-IN" sz="2000" dirty="0"/>
              <a:t>pad with sufficient papers</a:t>
            </a:r>
          </a:p>
          <a:p>
            <a:pPr marL="777240" lvl="3" indent="0">
              <a:buNone/>
            </a:pPr>
            <a:r>
              <a:rPr lang="en-IN" sz="2000" dirty="0"/>
              <a:t>9</a:t>
            </a:r>
            <a:r>
              <a:rPr lang="en-IN" sz="2000" dirty="0" smtClean="0"/>
              <a:t>. </a:t>
            </a:r>
            <a:r>
              <a:rPr lang="en-IN" sz="2000" dirty="0"/>
              <a:t>Blank Register</a:t>
            </a:r>
          </a:p>
          <a:p>
            <a:pPr marL="777240" lvl="3" indent="0">
              <a:buNone/>
            </a:pPr>
            <a:r>
              <a:rPr lang="en-IN" sz="2000" dirty="0" smtClean="0"/>
              <a:t>10. </a:t>
            </a:r>
            <a:r>
              <a:rPr lang="en-IN" sz="2000" dirty="0"/>
              <a:t>Pen, Pencil, eraser, </a:t>
            </a:r>
            <a:r>
              <a:rPr lang="en-IN" sz="2000" dirty="0" smtClean="0"/>
              <a:t>ruler</a:t>
            </a:r>
            <a:endParaRPr lang="en-IN" sz="2000" dirty="0"/>
          </a:p>
        </p:txBody>
      </p:sp>
    </p:spTree>
    <p:extLst>
      <p:ext uri="{BB962C8B-B14F-4D97-AF65-F5344CB8AC3E}">
        <p14:creationId xmlns:p14="http://schemas.microsoft.com/office/powerpoint/2010/main" val="14165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MOCK EXERCISE ON FILLING OF FORMS</a:t>
            </a:r>
            <a:endParaRPr lang="en-IN" dirty="0"/>
          </a:p>
        </p:txBody>
      </p:sp>
      <p:sp>
        <p:nvSpPr>
          <p:cNvPr id="3" name="Content Placeholder 2"/>
          <p:cNvSpPr>
            <a:spLocks noGrp="1"/>
          </p:cNvSpPr>
          <p:nvPr>
            <p:ph idx="1"/>
          </p:nvPr>
        </p:nvSpPr>
        <p:spPr>
          <a:xfrm>
            <a:off x="942109" y="1795549"/>
            <a:ext cx="10640291" cy="4404360"/>
          </a:xfrm>
        </p:spPr>
        <p:txBody>
          <a:bodyPr>
            <a:normAutofit fontScale="92500"/>
          </a:bodyPr>
          <a:lstStyle/>
          <a:p>
            <a:pPr algn="just"/>
            <a:r>
              <a:rPr lang="en-IN" sz="2400" dirty="0"/>
              <a:t>All the BLOs </a:t>
            </a:r>
            <a:r>
              <a:rPr lang="en-IN" sz="2400" dirty="0">
                <a:solidFill>
                  <a:srgbClr val="CCFF33"/>
                </a:solidFill>
              </a:rPr>
              <a:t>MUST bring their </a:t>
            </a:r>
            <a:r>
              <a:rPr lang="en-IN" sz="2400" dirty="0" smtClean="0">
                <a:solidFill>
                  <a:srgbClr val="CCFF33"/>
                </a:solidFill>
              </a:rPr>
              <a:t>kits to the training</a:t>
            </a:r>
            <a:r>
              <a:rPr lang="en-IN" sz="2400" dirty="0" smtClean="0"/>
              <a:t>, </a:t>
            </a:r>
            <a:r>
              <a:rPr lang="en-IN" sz="2400" dirty="0"/>
              <a:t>along with </a:t>
            </a:r>
            <a:r>
              <a:rPr lang="en-IN" sz="2400" dirty="0" smtClean="0"/>
              <a:t>blank copies </a:t>
            </a:r>
            <a:r>
              <a:rPr lang="en-IN" sz="2400" dirty="0"/>
              <a:t>of all </a:t>
            </a:r>
            <a:r>
              <a:rPr lang="en-IN" sz="2400" dirty="0" smtClean="0"/>
              <a:t>Forms (6, 6A, 7, 8, 8A</a:t>
            </a:r>
            <a:r>
              <a:rPr lang="en-IN" sz="2400" dirty="0"/>
              <a:t>). </a:t>
            </a:r>
            <a:r>
              <a:rPr lang="en-IN" sz="2400" dirty="0" smtClean="0"/>
              <a:t>(If </a:t>
            </a:r>
            <a:r>
              <a:rPr lang="en-IN" sz="2400" dirty="0"/>
              <a:t>BLOs don’t have Forms, then the trainer shall provide </a:t>
            </a:r>
            <a:r>
              <a:rPr lang="en-IN" sz="2400" dirty="0" smtClean="0"/>
              <a:t>blank forms </a:t>
            </a:r>
            <a:r>
              <a:rPr lang="en-IN" sz="2400" dirty="0"/>
              <a:t>to the </a:t>
            </a:r>
            <a:r>
              <a:rPr lang="en-IN" sz="2400" dirty="0" smtClean="0"/>
              <a:t>BLOs at the time of training). </a:t>
            </a:r>
          </a:p>
          <a:p>
            <a:pPr algn="just"/>
            <a:r>
              <a:rPr lang="en-IN" sz="2400" dirty="0" smtClean="0"/>
              <a:t>Each trainee BLO should take one form of each type and cancel them at the start by writing  the words ‘</a:t>
            </a:r>
            <a:r>
              <a:rPr lang="en-IN" sz="2400" dirty="0" smtClean="0">
                <a:solidFill>
                  <a:srgbClr val="CCFF33"/>
                </a:solidFill>
              </a:rPr>
              <a:t>Dummy</a:t>
            </a:r>
            <a:r>
              <a:rPr lang="en-IN" sz="2400" dirty="0"/>
              <a:t> </a:t>
            </a:r>
            <a:r>
              <a:rPr lang="en-IN" sz="2400" dirty="0" smtClean="0"/>
              <a:t>&amp; </a:t>
            </a:r>
            <a:r>
              <a:rPr lang="en-IN" sz="2400" dirty="0" smtClean="0">
                <a:solidFill>
                  <a:srgbClr val="CCFF33"/>
                </a:solidFill>
              </a:rPr>
              <a:t>Cancelled</a:t>
            </a:r>
            <a:r>
              <a:rPr lang="en-IN" sz="2400" dirty="0"/>
              <a:t>’ </a:t>
            </a:r>
            <a:r>
              <a:rPr lang="en-IN" sz="2400" dirty="0" smtClean="0"/>
              <a:t>across them (so that they do not mix up with actual forms at any time).</a:t>
            </a:r>
            <a:endParaRPr lang="en-IN" sz="2400" dirty="0"/>
          </a:p>
          <a:p>
            <a:pPr algn="just"/>
            <a:r>
              <a:rPr lang="en-IN" sz="2400" dirty="0" smtClean="0">
                <a:solidFill>
                  <a:srgbClr val="CCFF33"/>
                </a:solidFill>
              </a:rPr>
              <a:t>Mock Exercise </a:t>
            </a:r>
            <a:r>
              <a:rPr lang="en-IN" sz="2400" dirty="0" smtClean="0"/>
              <a:t>– </a:t>
            </a:r>
            <a:r>
              <a:rPr lang="en-IN" sz="2400" dirty="0" smtClean="0">
                <a:solidFill>
                  <a:srgbClr val="CCFF33"/>
                </a:solidFill>
              </a:rPr>
              <a:t>Practice of Filling these Forms</a:t>
            </a:r>
            <a:r>
              <a:rPr lang="en-IN" sz="2400" dirty="0" smtClean="0"/>
              <a:t> - The trainee BLOs should </a:t>
            </a:r>
            <a:r>
              <a:rPr lang="en-IN" sz="2400" dirty="0"/>
              <a:t>fill </a:t>
            </a:r>
            <a:r>
              <a:rPr lang="en-IN" sz="2400" dirty="0" smtClean="0"/>
              <a:t>one form of each type with dummy data/ information in </a:t>
            </a:r>
            <a:r>
              <a:rPr lang="en-IN" sz="2400" dirty="0"/>
              <a:t>front of the </a:t>
            </a:r>
            <a:r>
              <a:rPr lang="en-IN" sz="2400" dirty="0" smtClean="0"/>
              <a:t>trainer during this session.</a:t>
            </a:r>
            <a:endParaRPr lang="en-IN" sz="2400" dirty="0"/>
          </a:p>
          <a:p>
            <a:pPr algn="just"/>
            <a:r>
              <a:rPr lang="en-IN" sz="2400" dirty="0"/>
              <a:t>Any uncertainty/query/doubt should be addressed by the </a:t>
            </a:r>
            <a:r>
              <a:rPr lang="en-IN" sz="2400" dirty="0" smtClean="0"/>
              <a:t>trainer, thereby </a:t>
            </a:r>
            <a:r>
              <a:rPr lang="en-IN" sz="2400" dirty="0"/>
              <a:t>ensuring that the BLOs are thorough about </a:t>
            </a:r>
            <a:r>
              <a:rPr lang="en-IN" sz="2400" dirty="0" smtClean="0"/>
              <a:t>how these forms are to be filled. </a:t>
            </a:r>
          </a:p>
          <a:p>
            <a:pPr algn="just"/>
            <a:r>
              <a:rPr lang="en-IN" sz="2400" dirty="0" smtClean="0">
                <a:solidFill>
                  <a:srgbClr val="CCFF33"/>
                </a:solidFill>
              </a:rPr>
              <a:t>Destroy</a:t>
            </a:r>
            <a:r>
              <a:rPr lang="en-IN" sz="2400" dirty="0" smtClean="0"/>
              <a:t> these forms at the end of training.</a:t>
            </a:r>
            <a:endParaRPr lang="en-IN" sz="2400" dirty="0"/>
          </a:p>
          <a:p>
            <a:endParaRPr lang="en-IN" dirty="0"/>
          </a:p>
        </p:txBody>
      </p:sp>
    </p:spTree>
    <p:extLst>
      <p:ext uri="{BB962C8B-B14F-4D97-AF65-F5344CB8AC3E}">
        <p14:creationId xmlns:p14="http://schemas.microsoft.com/office/powerpoint/2010/main" val="8516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002" y="91777"/>
            <a:ext cx="10825464" cy="830997"/>
          </a:xfrm>
          <a:prstGeom prst="rect">
            <a:avLst/>
          </a:prstGeom>
        </p:spPr>
        <p:txBody>
          <a:bodyPr wrap="none">
            <a:spAutoFit/>
          </a:bodyPr>
          <a:lstStyle/>
          <a:p>
            <a:pPr algn="ctr"/>
            <a:r>
              <a:rPr lang="en-IN" sz="4800" dirty="0" smtClean="0"/>
              <a:t>MOCK EXERCISE ON FILLING OF FORMS </a:t>
            </a:r>
            <a:endParaRPr lang="en-IN" sz="4800" dirty="0"/>
          </a:p>
        </p:txBody>
      </p:sp>
      <p:sp>
        <p:nvSpPr>
          <p:cNvPr id="3" name="Rectangle 2"/>
          <p:cNvSpPr/>
          <p:nvPr/>
        </p:nvSpPr>
        <p:spPr>
          <a:xfrm>
            <a:off x="1410789" y="1224783"/>
            <a:ext cx="9535885" cy="954107"/>
          </a:xfrm>
          <a:prstGeom prst="rect">
            <a:avLst/>
          </a:prstGeom>
        </p:spPr>
        <p:txBody>
          <a:bodyPr wrap="square">
            <a:spAutoFit/>
          </a:bodyPr>
          <a:lstStyle/>
          <a:p>
            <a:pPr algn="ctr"/>
            <a:r>
              <a:rPr lang="en-IN" sz="2800" dirty="0" smtClean="0"/>
              <a:t>*Special </a:t>
            </a:r>
            <a:r>
              <a:rPr lang="en-IN" sz="2800" dirty="0"/>
              <a:t>emphasis should be laid on Part B of Form 6.</a:t>
            </a:r>
          </a:p>
          <a:p>
            <a:endParaRPr lang="en-IN" sz="2800" dirty="0"/>
          </a:p>
        </p:txBody>
      </p:sp>
      <p:pic>
        <p:nvPicPr>
          <p:cNvPr id="4" name="Picture 3"/>
          <p:cNvPicPr/>
          <p:nvPr/>
        </p:nvPicPr>
        <p:blipFill rotWithShape="1">
          <a:blip r:embed="rId2"/>
          <a:srcRect l="15319" t="10640" r="28117" b="17475"/>
          <a:stretch/>
        </p:blipFill>
        <p:spPr bwMode="auto">
          <a:xfrm>
            <a:off x="3206931" y="1828800"/>
            <a:ext cx="59436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24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PHYSICAL VERIFICATION OF THE ROLL</a:t>
            </a:r>
            <a:endParaRPr lang="en-IN" dirty="0"/>
          </a:p>
        </p:txBody>
      </p:sp>
      <p:sp>
        <p:nvSpPr>
          <p:cNvPr id="3" name="Content Placeholder 2"/>
          <p:cNvSpPr>
            <a:spLocks noGrp="1"/>
          </p:cNvSpPr>
          <p:nvPr>
            <p:ph idx="1"/>
          </p:nvPr>
        </p:nvSpPr>
        <p:spPr>
          <a:xfrm>
            <a:off x="609600" y="1985554"/>
            <a:ext cx="10972800" cy="4339046"/>
          </a:xfrm>
        </p:spPr>
        <p:txBody>
          <a:bodyPr/>
          <a:lstStyle/>
          <a:p>
            <a:pPr algn="just"/>
            <a:r>
              <a:rPr lang="en-IN" dirty="0"/>
              <a:t>As and when directed, using  BLO register, a BLO needs to do physical verification of the roll  of the part assigned to </a:t>
            </a:r>
            <a:r>
              <a:rPr lang="en-IN" dirty="0" smtClean="0"/>
              <a:t>him/her through</a:t>
            </a:r>
            <a:r>
              <a:rPr lang="en-IN" dirty="0" smtClean="0">
                <a:solidFill>
                  <a:srgbClr val="CCFF33"/>
                </a:solidFill>
              </a:rPr>
              <a:t> house/ field visits</a:t>
            </a:r>
            <a:r>
              <a:rPr lang="en-IN" dirty="0" smtClean="0"/>
              <a:t>,</a:t>
            </a:r>
          </a:p>
          <a:p>
            <a:pPr algn="just"/>
            <a:endParaRPr lang="en-IN" dirty="0"/>
          </a:p>
          <a:p>
            <a:pPr algn="just"/>
            <a:r>
              <a:rPr lang="en-IN" dirty="0"/>
              <a:t>During the visit, by asking </a:t>
            </a:r>
            <a:r>
              <a:rPr lang="en-IN" dirty="0" smtClean="0"/>
              <a:t>questions </a:t>
            </a:r>
            <a:r>
              <a:rPr lang="en-IN" dirty="0"/>
              <a:t>to family members, BLOs verify the entries, correct the same if  incorrect, collect the photo of residual electors/unclear photos, note down EPIC nos., if already issued but not reflected in relevant column, note down the names of eligible persons but not included, electors found dead, shifted, duplicate etc., ask if any family member is in foreign </a:t>
            </a:r>
            <a:r>
              <a:rPr lang="en-IN" dirty="0" smtClean="0"/>
              <a:t>country, </a:t>
            </a:r>
            <a:r>
              <a:rPr lang="en-IN" dirty="0"/>
              <a:t>give blank appropriate forms  and assist in filling  them etc. </a:t>
            </a:r>
          </a:p>
        </p:txBody>
      </p:sp>
    </p:spTree>
    <p:extLst>
      <p:ext uri="{BB962C8B-B14F-4D97-AF65-F5344CB8AC3E}">
        <p14:creationId xmlns:p14="http://schemas.microsoft.com/office/powerpoint/2010/main" val="14723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RECAPITULATE </a:t>
            </a:r>
            <a:endParaRPr lang="en-IN" dirty="0"/>
          </a:p>
        </p:txBody>
      </p:sp>
      <p:sp>
        <p:nvSpPr>
          <p:cNvPr id="3" name="Content Placeholder 2"/>
          <p:cNvSpPr>
            <a:spLocks noGrp="1"/>
          </p:cNvSpPr>
          <p:nvPr>
            <p:ph idx="1"/>
          </p:nvPr>
        </p:nvSpPr>
        <p:spPr>
          <a:xfrm>
            <a:off x="609600" y="1789610"/>
            <a:ext cx="10972800" cy="4534989"/>
          </a:xfrm>
        </p:spPr>
        <p:txBody>
          <a:bodyPr/>
          <a:lstStyle/>
          <a:p>
            <a:r>
              <a:rPr lang="en-US" b="1" dirty="0"/>
              <a:t>Types of Revision</a:t>
            </a:r>
          </a:p>
          <a:p>
            <a:r>
              <a:rPr lang="en-US" sz="2400" b="1" dirty="0"/>
              <a:t>Inclusion of Names in the Electoral Roll</a:t>
            </a:r>
          </a:p>
          <a:p>
            <a:r>
              <a:rPr lang="en-US" sz="2400" b="1" dirty="0"/>
              <a:t>Documents </a:t>
            </a:r>
          </a:p>
          <a:p>
            <a:r>
              <a:rPr lang="en-US" sz="2400" b="1" dirty="0"/>
              <a:t>Verification </a:t>
            </a:r>
          </a:p>
          <a:p>
            <a:r>
              <a:rPr lang="en-IN" b="1" dirty="0"/>
              <a:t>Forms </a:t>
            </a:r>
          </a:p>
          <a:p>
            <a:r>
              <a:rPr lang="en-IN" b="1" dirty="0"/>
              <a:t>Procedure of receiving </a:t>
            </a:r>
            <a:r>
              <a:rPr lang="en-IN" b="1" dirty="0" smtClean="0"/>
              <a:t>Claims </a:t>
            </a:r>
            <a:r>
              <a:rPr lang="en-IN" b="1" dirty="0"/>
              <a:t>&amp; </a:t>
            </a:r>
            <a:r>
              <a:rPr lang="en-IN" b="1" dirty="0" smtClean="0"/>
              <a:t>Objections </a:t>
            </a:r>
            <a:endParaRPr lang="en-IN" b="1" dirty="0"/>
          </a:p>
          <a:p>
            <a:r>
              <a:rPr lang="en-IN" b="1" dirty="0"/>
              <a:t>Practical form-filling exercise </a:t>
            </a:r>
          </a:p>
        </p:txBody>
      </p:sp>
    </p:spTree>
    <p:extLst>
      <p:ext uri="{BB962C8B-B14F-4D97-AF65-F5344CB8AC3E}">
        <p14:creationId xmlns:p14="http://schemas.microsoft.com/office/powerpoint/2010/main" val="19175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8024" y="2817965"/>
            <a:ext cx="6217920" cy="2045643"/>
          </a:xfrm>
          <a:prstGeom prst="rect">
            <a:avLst/>
          </a:prstGeom>
        </p:spPr>
        <p:txBody>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IN" sz="6000" smtClean="0"/>
              <a:t>THIRD SESSION</a:t>
            </a:r>
            <a:endParaRPr lang="en-IN" sz="6000" dirty="0"/>
          </a:p>
        </p:txBody>
      </p:sp>
    </p:spTree>
    <p:extLst>
      <p:ext uri="{BB962C8B-B14F-4D97-AF65-F5344CB8AC3E}">
        <p14:creationId xmlns:p14="http://schemas.microsoft.com/office/powerpoint/2010/main" val="2711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024" y="2106619"/>
            <a:ext cx="10659290" cy="3139321"/>
          </a:xfrm>
          <a:prstGeom prst="rect">
            <a:avLst/>
          </a:prstGeom>
        </p:spPr>
        <p:txBody>
          <a:bodyPr wrap="square">
            <a:spAutoFit/>
          </a:bodyPr>
          <a:lstStyle/>
          <a:p>
            <a:pPr algn="ctr"/>
            <a:r>
              <a:rPr lang="en-IN" sz="4800" b="1" dirty="0" smtClean="0"/>
              <a:t>“Knowing </a:t>
            </a:r>
            <a:r>
              <a:rPr lang="en-IN" sz="4800" b="1" dirty="0"/>
              <a:t>is not enough; we must apply. </a:t>
            </a:r>
            <a:r>
              <a:rPr lang="en-IN" sz="4800" b="1" dirty="0" smtClean="0"/>
              <a:t>  Willing </a:t>
            </a:r>
            <a:r>
              <a:rPr lang="en-IN" sz="4800" b="1" dirty="0"/>
              <a:t>is not enough; we must do</a:t>
            </a:r>
            <a:r>
              <a:rPr lang="en-IN" sz="4800" b="1" dirty="0" smtClean="0"/>
              <a:t>.”</a:t>
            </a:r>
            <a:endParaRPr lang="en-IN" sz="4800" b="1" dirty="0"/>
          </a:p>
          <a:p>
            <a:endParaRPr lang="en-IN" sz="4800" b="1" dirty="0">
              <a:solidFill>
                <a:srgbClr val="0033CC"/>
              </a:solidFill>
            </a:endParaRPr>
          </a:p>
          <a:p>
            <a:pPr algn="ctr"/>
            <a:r>
              <a:rPr lang="en-IN" sz="4800" b="1" dirty="0"/>
              <a:t>- Johann Wolfgang von </a:t>
            </a:r>
            <a:r>
              <a:rPr lang="en-IN" sz="4800" b="1" dirty="0" smtClean="0"/>
              <a:t>Goethe</a:t>
            </a:r>
            <a:endParaRPr lang="en-IN" sz="4800" b="1" dirty="0"/>
          </a:p>
        </p:txBody>
      </p:sp>
    </p:spTree>
    <p:extLst>
      <p:ext uri="{BB962C8B-B14F-4D97-AF65-F5344CB8AC3E}">
        <p14:creationId xmlns:p14="http://schemas.microsoft.com/office/powerpoint/2010/main" val="19342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12848"/>
            <a:ext cx="6217920" cy="1982634"/>
          </a:xfrm>
        </p:spPr>
        <p:txBody>
          <a:bodyPr/>
          <a:lstStyle/>
          <a:p>
            <a:r>
              <a:rPr lang="en-IN" dirty="0" smtClean="0"/>
              <a:t>ROLE PLAY </a:t>
            </a:r>
            <a:endParaRPr lang="en-IN" dirty="0"/>
          </a:p>
        </p:txBody>
      </p:sp>
    </p:spTree>
    <p:extLst>
      <p:ext uri="{BB962C8B-B14F-4D97-AF65-F5344CB8AC3E}">
        <p14:creationId xmlns:p14="http://schemas.microsoft.com/office/powerpoint/2010/main" val="28041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2181"/>
            <a:ext cx="10972800" cy="965200"/>
          </a:xfrm>
        </p:spPr>
        <p:txBody>
          <a:bodyPr/>
          <a:lstStyle/>
          <a:p>
            <a:r>
              <a:rPr lang="en-IN" sz="3600" dirty="0" smtClean="0"/>
              <a:t>ROLE PLAY</a:t>
            </a:r>
            <a:r>
              <a:rPr lang="en-IN" sz="4400" dirty="0" smtClean="0"/>
              <a:t/>
            </a:r>
            <a:br>
              <a:rPr lang="en-IN" sz="4400" dirty="0" smtClean="0"/>
            </a:br>
            <a:r>
              <a:rPr lang="en-IN" sz="2400" dirty="0" smtClean="0"/>
              <a:t>ON </a:t>
            </a:r>
            <a:r>
              <a:rPr lang="en-IN" sz="2400" dirty="0"/>
              <a:t>HOW THE BLO SHOULD DO </a:t>
            </a:r>
            <a:r>
              <a:rPr lang="en-IN" sz="2400" dirty="0">
                <a:solidFill>
                  <a:srgbClr val="CCFF33"/>
                </a:solidFill>
              </a:rPr>
              <a:t>FIELD</a:t>
            </a:r>
            <a:r>
              <a:rPr lang="en-IN" sz="2400" dirty="0"/>
              <a:t>/ HOUSE </a:t>
            </a:r>
            <a:r>
              <a:rPr lang="en-IN" sz="2400" dirty="0">
                <a:solidFill>
                  <a:srgbClr val="CCFF33"/>
                </a:solidFill>
              </a:rPr>
              <a:t>VERIFICATION</a:t>
            </a:r>
            <a:r>
              <a:rPr lang="en-IN" sz="2400" dirty="0"/>
              <a:t> </a:t>
            </a:r>
            <a:r>
              <a:rPr lang="en-IN" sz="2400" dirty="0" smtClean="0"/>
              <a:t/>
            </a:r>
            <a:br>
              <a:rPr lang="en-IN" sz="2400" dirty="0" smtClean="0"/>
            </a:br>
            <a:r>
              <a:rPr lang="en-IN" sz="2400" dirty="0" smtClean="0"/>
              <a:t>OF </a:t>
            </a:r>
            <a:r>
              <a:rPr lang="en-IN" sz="2400" dirty="0"/>
              <a:t>THE </a:t>
            </a:r>
            <a:r>
              <a:rPr lang="en-IN" sz="2400" dirty="0">
                <a:solidFill>
                  <a:srgbClr val="CCFF33"/>
                </a:solidFill>
              </a:rPr>
              <a:t>ENTRIES IN THE ROLL </a:t>
            </a:r>
            <a:r>
              <a:rPr lang="en-IN" sz="2400" dirty="0"/>
              <a:t>AND OF </a:t>
            </a:r>
            <a:r>
              <a:rPr lang="en-IN" sz="2400" dirty="0">
                <a:solidFill>
                  <a:srgbClr val="CCFF33"/>
                </a:solidFill>
              </a:rPr>
              <a:t>CLAIMS &amp; OBJECTIONS </a:t>
            </a:r>
            <a:r>
              <a:rPr lang="en-IN" sz="2400" dirty="0"/>
              <a:t/>
            </a:r>
            <a:br>
              <a:rPr lang="en-IN" sz="2400" dirty="0"/>
            </a:br>
            <a:endParaRPr lang="en-IN" sz="4400" dirty="0"/>
          </a:p>
        </p:txBody>
      </p:sp>
      <p:sp>
        <p:nvSpPr>
          <p:cNvPr id="3" name="Content Placeholder 2"/>
          <p:cNvSpPr>
            <a:spLocks noGrp="1"/>
          </p:cNvSpPr>
          <p:nvPr>
            <p:ph idx="1"/>
          </p:nvPr>
        </p:nvSpPr>
        <p:spPr>
          <a:xfrm>
            <a:off x="609600" y="1514781"/>
            <a:ext cx="10972800" cy="868201"/>
          </a:xfrm>
        </p:spPr>
        <p:txBody>
          <a:bodyPr>
            <a:noAutofit/>
          </a:bodyPr>
          <a:lstStyle/>
          <a:p>
            <a:pPr marL="274320" lvl="1" indent="0" algn="just">
              <a:buNone/>
            </a:pPr>
            <a:r>
              <a:rPr lang="en-IN" sz="2000" dirty="0"/>
              <a:t>Participants </a:t>
            </a:r>
            <a:r>
              <a:rPr lang="en-IN" sz="2000" dirty="0" smtClean="0"/>
              <a:t>should be </a:t>
            </a:r>
            <a:r>
              <a:rPr lang="en-IN" sz="2000" dirty="0"/>
              <a:t>asked to play the role of each of these characters and a discussion should be facilitated on how they should ask different questions in different situations so as to find reasonable answers in a </a:t>
            </a:r>
            <a:r>
              <a:rPr lang="en-IN" sz="2000" dirty="0" smtClean="0"/>
              <a:t>friendly, efficient and professional manner</a:t>
            </a:r>
            <a:r>
              <a:rPr lang="en-IN" sz="2000" dirty="0"/>
              <a:t>. </a:t>
            </a:r>
          </a:p>
          <a:p>
            <a:endParaRPr lang="en-IN" sz="1200" dirty="0"/>
          </a:p>
        </p:txBody>
      </p:sp>
      <p:sp>
        <p:nvSpPr>
          <p:cNvPr id="6" name="Rectangle 5"/>
          <p:cNvSpPr/>
          <p:nvPr/>
        </p:nvSpPr>
        <p:spPr>
          <a:xfrm>
            <a:off x="928255" y="2448720"/>
            <a:ext cx="10113818" cy="3970318"/>
          </a:xfrm>
          <a:prstGeom prst="rect">
            <a:avLst/>
          </a:prstGeom>
        </p:spPr>
        <p:txBody>
          <a:bodyPr wrap="square">
            <a:spAutoFit/>
          </a:bodyPr>
          <a:lstStyle/>
          <a:p>
            <a:pPr marL="742950" lvl="1" indent="-285750">
              <a:buFont typeface="Arial" panose="020B0604020202020204" pitchFamily="34" charset="0"/>
              <a:buChar char="•"/>
            </a:pPr>
            <a:r>
              <a:rPr lang="en-IN" dirty="0"/>
              <a:t>BLOs</a:t>
            </a:r>
          </a:p>
          <a:p>
            <a:pPr marL="742950" lvl="1" indent="-285750">
              <a:buFont typeface="Arial" panose="020B0604020202020204" pitchFamily="34" charset="0"/>
              <a:buChar char="•"/>
            </a:pPr>
            <a:r>
              <a:rPr lang="en-IN" dirty="0"/>
              <a:t>Father/Mother, Husband, …</a:t>
            </a:r>
          </a:p>
          <a:p>
            <a:pPr marL="742950" lvl="1" indent="-285750">
              <a:buFont typeface="Arial" panose="020B0604020202020204" pitchFamily="34" charset="0"/>
              <a:buChar char="•"/>
            </a:pPr>
            <a:r>
              <a:rPr lang="en-IN" dirty="0"/>
              <a:t>Children aged 15 – 17 years</a:t>
            </a:r>
          </a:p>
          <a:p>
            <a:pPr marL="742950" lvl="1" indent="-285750">
              <a:buFont typeface="Arial" panose="020B0604020202020204" pitchFamily="34" charset="0"/>
              <a:buChar char="•"/>
            </a:pPr>
            <a:r>
              <a:rPr lang="en-IN" dirty="0"/>
              <a:t>A person who has just turned 18 years</a:t>
            </a:r>
          </a:p>
          <a:p>
            <a:pPr marL="742950" lvl="1" indent="-285750">
              <a:buFont typeface="Arial" panose="020B0604020202020204" pitchFamily="34" charset="0"/>
              <a:buChar char="•"/>
            </a:pPr>
            <a:r>
              <a:rPr lang="en-IN" dirty="0"/>
              <a:t>Pavement dweller</a:t>
            </a:r>
          </a:p>
          <a:p>
            <a:pPr marL="742950" lvl="1" indent="-285750">
              <a:buFont typeface="Arial" panose="020B0604020202020204" pitchFamily="34" charset="0"/>
              <a:buChar char="•"/>
            </a:pPr>
            <a:r>
              <a:rPr lang="en-IN" dirty="0"/>
              <a:t>Newly married bride who has just come to her in-laws house</a:t>
            </a:r>
          </a:p>
          <a:p>
            <a:pPr marL="742950" lvl="1" indent="-285750">
              <a:buFont typeface="Arial" panose="020B0604020202020204" pitchFamily="34" charset="0"/>
              <a:buChar char="•"/>
            </a:pPr>
            <a:r>
              <a:rPr lang="en-IN" dirty="0"/>
              <a:t>Recently employed who has just migrated</a:t>
            </a:r>
          </a:p>
          <a:p>
            <a:pPr marL="742950" lvl="1" indent="-285750">
              <a:buFont typeface="Arial" panose="020B0604020202020204" pitchFamily="34" charset="0"/>
              <a:buChar char="•"/>
            </a:pPr>
            <a:r>
              <a:rPr lang="en-IN" dirty="0" smtClean="0"/>
              <a:t>Tenant</a:t>
            </a:r>
            <a:endParaRPr lang="en-IN" dirty="0"/>
          </a:p>
          <a:p>
            <a:pPr marL="742950" lvl="1" indent="-285750">
              <a:buFont typeface="Arial" panose="020B0604020202020204" pitchFamily="34" charset="0"/>
              <a:buChar char="•"/>
            </a:pPr>
            <a:r>
              <a:rPr lang="en-IN" dirty="0"/>
              <a:t>Migrant Labour (agricultural/ industrial </a:t>
            </a:r>
            <a:r>
              <a:rPr lang="en-IN" dirty="0" smtClean="0"/>
              <a:t>labour)t </a:t>
            </a:r>
            <a:r>
              <a:rPr lang="en-IN" dirty="0"/>
              <a:t>PG Student who has just come to live in hostel</a:t>
            </a:r>
          </a:p>
          <a:p>
            <a:pPr marL="742950" lvl="1" indent="-285750">
              <a:buFont typeface="Arial" panose="020B0604020202020204" pitchFamily="34" charset="0"/>
              <a:buChar char="•"/>
            </a:pPr>
            <a:r>
              <a:rPr lang="en-IN" dirty="0"/>
              <a:t>Family member of a person who has just migrated out for work or study</a:t>
            </a:r>
          </a:p>
          <a:p>
            <a:pPr marL="742950" lvl="1" indent="-285750">
              <a:buFont typeface="Arial" panose="020B0604020202020204" pitchFamily="34" charset="0"/>
              <a:buChar char="•"/>
            </a:pPr>
            <a:r>
              <a:rPr lang="en-IN" dirty="0"/>
              <a:t>Family member of a person staying abroad</a:t>
            </a:r>
          </a:p>
          <a:p>
            <a:pPr marL="742950" lvl="1" indent="-285750">
              <a:buFont typeface="Arial" panose="020B0604020202020204" pitchFamily="34" charset="0"/>
              <a:buChar char="•"/>
            </a:pPr>
            <a:r>
              <a:rPr lang="en-IN" dirty="0"/>
              <a:t>Transgender</a:t>
            </a:r>
          </a:p>
          <a:p>
            <a:pPr marL="742950" lvl="1" indent="-285750">
              <a:buFont typeface="Arial" panose="020B0604020202020204" pitchFamily="34" charset="0"/>
              <a:buChar char="•"/>
            </a:pPr>
            <a:r>
              <a:rPr lang="en-IN" dirty="0"/>
              <a:t>Any person out of the ASD list.</a:t>
            </a:r>
          </a:p>
        </p:txBody>
      </p:sp>
    </p:spTree>
    <p:extLst>
      <p:ext uri="{BB962C8B-B14F-4D97-AF65-F5344CB8AC3E}">
        <p14:creationId xmlns:p14="http://schemas.microsoft.com/office/powerpoint/2010/main" val="17024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095"/>
            <a:ext cx="12192000" cy="965200"/>
          </a:xfrm>
        </p:spPr>
        <p:txBody>
          <a:bodyPr/>
          <a:lstStyle/>
          <a:p>
            <a:r>
              <a:rPr lang="en-US" sz="4000" b="1" dirty="0" smtClean="0">
                <a:latin typeface="Arial" charset="0"/>
                <a:ea typeface="Arial Unicode MS" pitchFamily="34" charset="-128"/>
                <a:cs typeface="Arial Unicode MS" pitchFamily="34" charset="-128"/>
              </a:rPr>
              <a:t>QUESTIONS</a:t>
            </a:r>
            <a:r>
              <a:rPr lang="en-US" sz="4400" b="1" dirty="0" smtClean="0"/>
              <a:t> </a:t>
            </a:r>
            <a:r>
              <a:rPr lang="en-US" sz="4000" b="1" dirty="0" smtClean="0">
                <a:latin typeface="Arial" charset="0"/>
                <a:ea typeface="Arial Unicode MS" pitchFamily="34" charset="-128"/>
                <a:cs typeface="Arial Unicode MS" pitchFamily="34" charset="-128"/>
              </a:rPr>
              <a:t>TO</a:t>
            </a:r>
            <a:r>
              <a:rPr lang="en-US" sz="4400" b="1" dirty="0" smtClean="0"/>
              <a:t> </a:t>
            </a:r>
            <a:r>
              <a:rPr lang="en-US" sz="4000" b="1" dirty="0" smtClean="0">
                <a:latin typeface="Arial" charset="0"/>
                <a:ea typeface="Arial Unicode MS" pitchFamily="34" charset="-128"/>
                <a:cs typeface="Arial Unicode MS" pitchFamily="34" charset="-128"/>
              </a:rPr>
              <a:t>BE</a:t>
            </a:r>
            <a:r>
              <a:rPr lang="en-US" sz="4400" b="1" dirty="0" smtClean="0"/>
              <a:t> </a:t>
            </a:r>
            <a:r>
              <a:rPr lang="en-US" sz="4000" b="1" dirty="0" smtClean="0">
                <a:latin typeface="Arial" charset="0"/>
                <a:ea typeface="Arial Unicode MS" pitchFamily="34" charset="-128"/>
                <a:cs typeface="Arial Unicode MS" pitchFamily="34" charset="-128"/>
              </a:rPr>
              <a:t>ASKED</a:t>
            </a:r>
            <a:r>
              <a:rPr lang="en-US" sz="4400" b="1" dirty="0" smtClean="0"/>
              <a:t> </a:t>
            </a:r>
            <a:r>
              <a:rPr lang="en-US" sz="4000" b="1" dirty="0" smtClean="0">
                <a:latin typeface="Arial" charset="0"/>
                <a:ea typeface="Arial Unicode MS" pitchFamily="34" charset="-128"/>
                <a:cs typeface="Arial Unicode MS" pitchFamily="34" charset="-128"/>
              </a:rPr>
              <a:t>DURING</a:t>
            </a:r>
            <a:r>
              <a:rPr lang="en-US" sz="4400" b="1" dirty="0" smtClean="0"/>
              <a:t> </a:t>
            </a:r>
            <a:br>
              <a:rPr lang="en-US" sz="4400" b="1" dirty="0" smtClean="0"/>
            </a:br>
            <a:r>
              <a:rPr lang="en-US" sz="4000" b="1" dirty="0" smtClean="0">
                <a:latin typeface="Arial" charset="0"/>
                <a:ea typeface="Arial Unicode MS" pitchFamily="34" charset="-128"/>
                <a:cs typeface="Arial Unicode MS" pitchFamily="34" charset="-128"/>
              </a:rPr>
              <a:t>H2H</a:t>
            </a:r>
            <a:r>
              <a:rPr lang="en-US" sz="4400" b="1" dirty="0" smtClean="0"/>
              <a:t> </a:t>
            </a:r>
            <a:r>
              <a:rPr lang="en-US" sz="4000" b="1" dirty="0" smtClean="0">
                <a:latin typeface="Arial" charset="0"/>
                <a:ea typeface="Arial Unicode MS" pitchFamily="34" charset="-128"/>
                <a:cs typeface="Arial Unicode MS" pitchFamily="34" charset="-128"/>
              </a:rPr>
              <a:t>VERIFICATION</a:t>
            </a:r>
            <a:endParaRPr lang="en-IN" sz="4000" dirty="0"/>
          </a:p>
        </p:txBody>
      </p:sp>
      <p:sp>
        <p:nvSpPr>
          <p:cNvPr id="3" name="Content Placeholder 2"/>
          <p:cNvSpPr>
            <a:spLocks noGrp="1"/>
          </p:cNvSpPr>
          <p:nvPr>
            <p:ph idx="1"/>
          </p:nvPr>
        </p:nvSpPr>
        <p:spPr>
          <a:xfrm>
            <a:off x="609600" y="1838605"/>
            <a:ext cx="10972800" cy="4783183"/>
          </a:xfrm>
        </p:spPr>
        <p:txBody>
          <a:bodyPr>
            <a:normAutofit/>
          </a:bodyPr>
          <a:lstStyle/>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Is the section address correct?</a:t>
            </a:r>
          </a:p>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Is the Pin Code number correct?</a:t>
            </a:r>
          </a:p>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Whether elector's photo image is correct? (If it is wrong or not available the correct photo is to be collected)</a:t>
            </a:r>
          </a:p>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Whether the EPIC number is correct?  (This is to be verified from the actual EPIC)</a:t>
            </a:r>
          </a:p>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Whether elector's birth date is shown? If not shown what is the correct birth date? If birth date is not available, what is the approximate  age (verify birth date with evidence and if not verifiable the “birth date” column should be left blank)</a:t>
            </a:r>
          </a:p>
          <a:p>
            <a:pPr marL="534988" indent="-342900" algn="just">
              <a:lnSpc>
                <a:spcPct val="80000"/>
              </a:lnSpc>
              <a:buFont typeface="Times New Roman" pitchFamily="18" charset="0"/>
              <a:buAutoNum type="arabicPeriod"/>
              <a:tabLst>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Whether the house number given by civic bodies is correctly noted? If no house number has been given by urban local body then it need not be verified.</a:t>
            </a:r>
          </a:p>
          <a:p>
            <a:endParaRPr lang="en-IN" dirty="0"/>
          </a:p>
        </p:txBody>
      </p:sp>
    </p:spTree>
    <p:extLst>
      <p:ext uri="{BB962C8B-B14F-4D97-AF65-F5344CB8AC3E}">
        <p14:creationId xmlns:p14="http://schemas.microsoft.com/office/powerpoint/2010/main" val="284794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9943</Words>
  <Application>Microsoft Office PowerPoint</Application>
  <PresentationFormat>Widescreen</PresentationFormat>
  <Paragraphs>938</Paragraphs>
  <Slides>157</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157</vt:i4>
      </vt:variant>
    </vt:vector>
  </HeadingPairs>
  <TitlesOfParts>
    <vt:vector size="167" baseType="lpstr">
      <vt:lpstr>Arial Unicode MS</vt:lpstr>
      <vt:lpstr>Arial</vt:lpstr>
      <vt:lpstr>Arial Black</vt:lpstr>
      <vt:lpstr>Calibri</vt:lpstr>
      <vt:lpstr>Franklin Gothic Medium</vt:lpstr>
      <vt:lpstr>Mongolian Baiti</vt:lpstr>
      <vt:lpstr>Monotype Corsiva</vt:lpstr>
      <vt:lpstr>Times New Roman</vt:lpstr>
      <vt:lpstr>Wingdings</vt:lpstr>
      <vt:lpstr>Blue Tan Gradient 16x9</vt:lpstr>
      <vt:lpstr>TRAINING MANUAL  for BLOs (BOOTH LEVEL OFFICERS)  [PPT]  </vt:lpstr>
      <vt:lpstr>CONTENTS</vt:lpstr>
      <vt:lpstr>PowerPoint Presentation</vt:lpstr>
      <vt:lpstr>PowerPoint Presentation</vt:lpstr>
      <vt:lpstr>ICE BREAKER </vt:lpstr>
      <vt:lpstr>Ask about human needs. Then by displaying Maslow’s pyramid, discuss and explain how the BLOs can achieve greater self-fulfilment by working for the higher social and national cause of ensuring free and fair elections through proper maintenance of electoral rolls. </vt:lpstr>
      <vt:lpstr>IMPORTANCE  OF MATTERS</vt:lpstr>
      <vt:lpstr>The IMPORTANCE of The ELECTORAL ROLL</vt:lpstr>
      <vt:lpstr>IMPORTANCE of The ELECTORAL ROLL</vt:lpstr>
      <vt:lpstr>The IMPORTANCE of QUALITY &amp; ACCURACY  of the ELECTORAL ROLL</vt:lpstr>
      <vt:lpstr>IMPORTANCE of  QUALITY &amp; ACCURACY of the ELECTORAL ROLL (1)</vt:lpstr>
      <vt:lpstr>IMPORTANCE of  QUALITY &amp; ACCURACY of the ELECTORAL ROLL (2)</vt:lpstr>
      <vt:lpstr>PowerPoint Presentation</vt:lpstr>
      <vt:lpstr>IMPORTANCE OF  SUMMARY REVISION AS AN OPPORTUNITY  TO IMPROVE THE QUALITY &amp; ACCURACY OF E-ROLL</vt:lpstr>
      <vt:lpstr>The IMPORTANCE of BLOs</vt:lpstr>
      <vt:lpstr>IMPORTANCE of BLO in the Revision Exercise (1)</vt:lpstr>
      <vt:lpstr>IMPORTANCE of BLO in the Revision Exercise  (2)</vt:lpstr>
      <vt:lpstr>STRUCTURE OF E-ROLL - KNOW THE COMPONENTS</vt:lpstr>
      <vt:lpstr>ELECTORAL ROLL</vt:lpstr>
      <vt:lpstr>COMPONENTS</vt:lpstr>
      <vt:lpstr>COMPONENTS</vt:lpstr>
      <vt:lpstr>COMPONENTS</vt:lpstr>
      <vt:lpstr>COMPONENTS</vt:lpstr>
      <vt:lpstr>PowerPoint Presentation</vt:lpstr>
      <vt:lpstr>PowerPoint Presentation</vt:lpstr>
      <vt:lpstr>PowerPoint Presentation</vt:lpstr>
      <vt:lpstr>PowerPoint Presentation</vt:lpstr>
      <vt:lpstr>BLO IN ELECTORAL ROLL MANAGEMENT PROCESS</vt:lpstr>
      <vt:lpstr>PowerPoint Presentation</vt:lpstr>
      <vt:lpstr>BOOTH LEVEL OFFICER (BLO)</vt:lpstr>
      <vt:lpstr> BLO, THE KINGPIN </vt:lpstr>
      <vt:lpstr>IMPORTANCE OF THE ROLE OF BLO</vt:lpstr>
      <vt:lpstr>IMPORTANCE OF THE ROLE OF BLO</vt:lpstr>
      <vt:lpstr>CASE STUDY OF BLOs’ COMMENDABLE WORK</vt:lpstr>
      <vt:lpstr>CASE STUDY OF OBJECTIONABLE BEHAVIOUR  OF BLOs</vt:lpstr>
      <vt:lpstr>YOUR WORK AREA - CONSTITUENCY PARTS/POLLING STATION AREA</vt:lpstr>
      <vt:lpstr>PowerPoint Presentation</vt:lpstr>
      <vt:lpstr>THE PART AREA MAP</vt:lpstr>
      <vt:lpstr>PowerPoint Presentation</vt:lpstr>
      <vt:lpstr>PowerPoint Presentation</vt:lpstr>
      <vt:lpstr>PowerPoint Presentation</vt:lpstr>
      <vt:lpstr>PowerPoint Presentation</vt:lpstr>
      <vt:lpstr>PowerPoint Presentation</vt:lpstr>
      <vt:lpstr>PowerPoint Presentation</vt:lpstr>
      <vt:lpstr>PRE-REVISION ACTIVITIES - ISSUES</vt:lpstr>
      <vt:lpstr>VERIFICATION FOR RATIONALIZATION OF POLLING STATIONS</vt:lpstr>
      <vt:lpstr>VERIFICATION OF LIST OF DUPLICATE ENTRIES GENERATED BY DE-DUPLICATION SOFTWARE </vt:lpstr>
      <vt:lpstr>ERRORS TO BE VERIFIED FOR?</vt:lpstr>
      <vt:lpstr>BRAINSTORMING ON INCLUSION &amp; FACILITATION</vt:lpstr>
      <vt:lpstr>PHOTO COVERAGE</vt:lpstr>
      <vt:lpstr>COLLECTION OF PHOTOS OF RESIDUAL VOTERS </vt:lpstr>
      <vt:lpstr>ELECTOR’S PHOTO IDENTITY CARDS (EPIC)</vt:lpstr>
      <vt:lpstr>PowerPoint Presentation</vt:lpstr>
      <vt:lpstr>PowerPoint Presentation</vt:lpstr>
      <vt:lpstr>NEW PVC CARD</vt:lpstr>
      <vt:lpstr>NEW PVC CARD</vt:lpstr>
      <vt:lpstr>KEY POINTS</vt:lpstr>
      <vt:lpstr>KEY POINTS</vt:lpstr>
      <vt:lpstr>RECAPITULATE </vt:lpstr>
      <vt:lpstr>PowerPoint Presentation</vt:lpstr>
      <vt:lpstr>PowerPoint Presentation</vt:lpstr>
      <vt:lpstr>REVISION OF ELECTORAL ROLLS - ISSUES </vt:lpstr>
      <vt:lpstr>TYPES OF REVISION</vt:lpstr>
      <vt:lpstr>CONTINUOUS UPDATING OF ELECTORAL ROLL</vt:lpstr>
      <vt:lpstr>INCLUSION OF NAMES IN THE ELECTORAL ROLL  FORM 6</vt:lpstr>
      <vt:lpstr>AGE PROOF </vt:lpstr>
      <vt:lpstr>IMPORTANT DOCUMENTS FOR AGE PROOF</vt:lpstr>
      <vt:lpstr>IMPORTANT DOCUMENTS FOR AGE PROOF</vt:lpstr>
      <vt:lpstr>RESIDENCE PROOF </vt:lpstr>
      <vt:lpstr>DOCUMENTS FOR RESIDENCE PROOF</vt:lpstr>
      <vt:lpstr>VERIFICATION OF ORDINARY RESIDENCE OF SPECIFIC CATEGORIES  </vt:lpstr>
      <vt:lpstr>VERIFICATION OF ORDINARY RESIDENCE OF SPECIFIC CATEGORIES</vt:lpstr>
      <vt:lpstr>FAMILY LINKAGE </vt:lpstr>
      <vt:lpstr>LINKAGE </vt:lpstr>
      <vt:lpstr>PowerPoint Presentation</vt:lpstr>
      <vt:lpstr>OTHER FORMS:  OVERSEAS ELECTORS (Form 6A), DELETION (Form 7), TRANSPOSITION WITHIN AC (Form 8A) &amp; MODIFICATION (Form 8)</vt:lpstr>
      <vt:lpstr>PowerPoint Presentation</vt:lpstr>
      <vt:lpstr>PowerPoint Presentation</vt:lpstr>
      <vt:lpstr>ENROLLMENT OF OVERSEAS ELECTORS</vt:lpstr>
      <vt:lpstr>ENROLMENT OF OVERSEAS ELECTORS (CONTD.)</vt:lpstr>
      <vt:lpstr>WHO ARE SERVICE VOTERS?</vt:lpstr>
      <vt:lpstr>ENROLMENT OF SERVICE VOTERS</vt:lpstr>
      <vt:lpstr>ROLE OF BLO WITH REGARD TO SERVICE VOTERS</vt:lpstr>
      <vt:lpstr>ENROLMENT OF ORPHANS</vt:lpstr>
      <vt:lpstr>PROCEDURE OF RECEIVING CLAIMS &amp; OBJECTIONS</vt:lpstr>
      <vt:lpstr>PROCEDURE OF RECEIVING CLAIMS &amp; OBJECTIONS</vt:lpstr>
      <vt:lpstr>FINALIZATION OF E - ROLL AFTER DISPOSAL OF CLAIMS &amp; OBJECTIONS SUBSEQUENT TO DRAFT PUBLICATION</vt:lpstr>
      <vt:lpstr>FINAL PUBLICATION OF E - ROLL AFTER DISPOSAL OF CLAIMS &amp; OBJECTIONS</vt:lpstr>
      <vt:lpstr>THE  BLO  KIT</vt:lpstr>
      <vt:lpstr>BLO’s Kit</vt:lpstr>
      <vt:lpstr>MOCK EXERCISE ON FILLING OF FORMS</vt:lpstr>
      <vt:lpstr>PowerPoint Presentation</vt:lpstr>
      <vt:lpstr>PHYSICAL VERIFICATION OF THE ROLL</vt:lpstr>
      <vt:lpstr>RECAPITULATE </vt:lpstr>
      <vt:lpstr>PowerPoint Presentation</vt:lpstr>
      <vt:lpstr>PowerPoint Presentation</vt:lpstr>
      <vt:lpstr>ROLE PLAY </vt:lpstr>
      <vt:lpstr>ROLE PLAY ON HOW THE BLO SHOULD DO FIELD/ HOUSE VERIFICATION  OF THE ENTRIES IN THE ROLL AND OF CLAIMS &amp; OBJECTIONS  </vt:lpstr>
      <vt:lpstr>QUESTIONS TO BE ASKED DURING  H2H VERIFICATION</vt:lpstr>
      <vt:lpstr>QUESTIONS TO BE ASKED DURING  H2H VERIFICATION</vt:lpstr>
      <vt:lpstr>QUESTIONS TO BE ASKED DURING  H2H VERIFICATION</vt:lpstr>
      <vt:lpstr>IMPORTANCE OF PROCEDURAL &amp; LEGAL DISCIPLINE </vt:lpstr>
      <vt:lpstr>IMPORTANCE OF PROCEDURAL &amp; LEGAL DISCIPLINE </vt:lpstr>
      <vt:lpstr>IMPORTANCE OF PROCEDURAL &amp; LEGAL DISCIPLINE </vt:lpstr>
      <vt:lpstr>BLO REGISTER  AND  CHECKLIST</vt:lpstr>
      <vt:lpstr>PowerPoint Presentation</vt:lpstr>
      <vt:lpstr>PowerPoint Presentation</vt:lpstr>
      <vt:lpstr>PowerPoint Presentation</vt:lpstr>
      <vt:lpstr>BLO REGISTER </vt:lpstr>
      <vt:lpstr>PowerPoint Presentation</vt:lpstr>
      <vt:lpstr>BLO REGISTER</vt:lpstr>
      <vt:lpstr>PowerPoint Presentation</vt:lpstr>
      <vt:lpstr>PowerPoint Presentation</vt:lpstr>
      <vt:lpstr>PowerPoint Presentation</vt:lpstr>
      <vt:lpstr>ADVANTAGES OF BLO REGISTER</vt:lpstr>
      <vt:lpstr> HEALTH ANALYSIS OF THE ROLL BY THE BLO </vt:lpstr>
      <vt:lpstr>See Annexure 7.1 (Chapter X) of the BLO Register on the side.   It summarizes the broad parameters of the roll of a Polling Station.  Bring this pre-filled to the training for the PS of each trainee BLO. The Trainer should obtain prints of PS-wise filled-in Annexures 7.1 from the ERO or the DEO for every trainee BLO in the batch. (DEO or ERO would generate and print it from the ERMS in advance). [Ref. ECI Circular no.  485/Comp/ERMS/2014 dated 26-8-2014]  Otherwise, each BLO should fill it in advance and bring it to the training.</vt:lpstr>
      <vt:lpstr>HEALTH ANALYSIS  During the Training by BLOs  (1)</vt:lpstr>
      <vt:lpstr>HEALTH ANALYSIS  During the Training by BLOs  (2)</vt:lpstr>
      <vt:lpstr>HEALTH ANALYSIS  During the Training by BLOs   (3)</vt:lpstr>
      <vt:lpstr>IDENTIFYING ERRORS IN THE ROLL </vt:lpstr>
      <vt:lpstr>LIST OF ERRORS IN E-ROLL DATABASE (1)</vt:lpstr>
      <vt:lpstr>LIST OF ERRORS IN E-ROLL DATABASE (2)</vt:lpstr>
      <vt:lpstr>PowerPoint Presentation</vt:lpstr>
      <vt:lpstr> FORMULATING STRATEGY &amp;  PLAN OF ACTION  FOR  IMPROVING THE ROLL   AFTER  HEALTH ANALYSIS &amp;  ERROR IDENTIFICATION</vt:lpstr>
      <vt:lpstr>FORMULATING STRATEGY &amp;  POA  DURING THE TRAINING</vt:lpstr>
      <vt:lpstr>FORMULATING STRATEGY &amp;  POA </vt:lpstr>
      <vt:lpstr>PowerPoint Presentation</vt:lpstr>
      <vt:lpstr>PowerPoint Presentation</vt:lpstr>
      <vt:lpstr>HELPING HANDS GRAM SABHA BOOTH LEVEL AGENT (BLA)</vt:lpstr>
      <vt:lpstr>GRAM SABHAS AND ROLE OF BLOs</vt:lpstr>
      <vt:lpstr>REPORTING THE MEETING</vt:lpstr>
      <vt:lpstr>BOOTH LEVEL AGENTS (BLAs)</vt:lpstr>
      <vt:lpstr> NATIONAL VOTERS DAY </vt:lpstr>
      <vt:lpstr>PowerPoint Presentation</vt:lpstr>
      <vt:lpstr>OBJECTIVE OF NATIONAL VOTERS DAY</vt:lpstr>
      <vt:lpstr>Role of BLO towards celebrating NVD  Role of BLO towards celebrating NVD  Role of BLO towards celebrating NVD Role of BLO towards celebrating NVD  ROLE OF TOWARDS CELEBRATING NVD</vt:lpstr>
      <vt:lpstr>PowerPoint Presentation</vt:lpstr>
      <vt:lpstr>PowerPoint Presentation</vt:lpstr>
      <vt:lpstr>CASE STUDIES ON ROLL REVISION </vt:lpstr>
      <vt:lpstr>CASE STUDY 1</vt:lpstr>
      <vt:lpstr>CASE STUDY 2</vt:lpstr>
      <vt:lpstr>CASE STUDY 3</vt:lpstr>
      <vt:lpstr>CASE STUDY 4</vt:lpstr>
      <vt:lpstr>CASE STUDY 5</vt:lpstr>
      <vt:lpstr>CASE STUDY 6</vt:lpstr>
      <vt:lpstr>CASE STUDIES  ON EPIC</vt:lpstr>
      <vt:lpstr>CASE STUDY 1</vt:lpstr>
      <vt:lpstr>CASE STUDY 2</vt:lpstr>
      <vt:lpstr>CASE STUDY 3</vt:lpstr>
      <vt:lpstr>CASE STUDY 4</vt:lpstr>
      <vt:lpstr>CASE STUDY 5</vt:lpstr>
      <vt:lpstr>CASE STUDY 6</vt:lpstr>
      <vt:lpstr>FAQs ON ROLL REVISION</vt:lpstr>
      <vt:lpstr>FAQs ON ROLL REVISION</vt:lpstr>
      <vt:lpstr>RECAPITULATE</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2014-08-26T14:27:53Z</dcterms:created>
  <dcterms:modified xsi:type="dcterms:W3CDTF">2014-09-01T05:41:55Z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